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66"/>
  </p:notesMasterIdLst>
  <p:sldIdLst>
    <p:sldId id="257" r:id="rId2"/>
    <p:sldId id="258" r:id="rId3"/>
    <p:sldId id="286" r:id="rId4"/>
    <p:sldId id="291" r:id="rId5"/>
    <p:sldId id="259" r:id="rId6"/>
    <p:sldId id="287" r:id="rId7"/>
    <p:sldId id="313" r:id="rId8"/>
    <p:sldId id="312" r:id="rId9"/>
    <p:sldId id="260" r:id="rId10"/>
    <p:sldId id="314" r:id="rId11"/>
    <p:sldId id="315" r:id="rId12"/>
    <p:sldId id="272" r:id="rId13"/>
    <p:sldId id="261" r:id="rId14"/>
    <p:sldId id="290" r:id="rId15"/>
    <p:sldId id="289" r:id="rId16"/>
    <p:sldId id="292" r:id="rId17"/>
    <p:sldId id="262" r:id="rId18"/>
    <p:sldId id="263" r:id="rId19"/>
    <p:sldId id="293" r:id="rId20"/>
    <p:sldId id="264" r:id="rId21"/>
    <p:sldId id="273" r:id="rId22"/>
    <p:sldId id="265" r:id="rId23"/>
    <p:sldId id="266" r:id="rId24"/>
    <p:sldId id="268" r:id="rId25"/>
    <p:sldId id="294" r:id="rId26"/>
    <p:sldId id="295" r:id="rId27"/>
    <p:sldId id="269" r:id="rId28"/>
    <p:sldId id="270" r:id="rId29"/>
    <p:sldId id="271" r:id="rId30"/>
    <p:sldId id="267" r:id="rId31"/>
    <p:sldId id="296" r:id="rId32"/>
    <p:sldId id="297" r:id="rId33"/>
    <p:sldId id="275" r:id="rId34"/>
    <p:sldId id="276" r:id="rId35"/>
    <p:sldId id="277" r:id="rId36"/>
    <p:sldId id="278" r:id="rId37"/>
    <p:sldId id="316" r:id="rId38"/>
    <p:sldId id="300" r:id="rId39"/>
    <p:sldId id="324" r:id="rId40"/>
    <p:sldId id="299" r:id="rId41"/>
    <p:sldId id="298" r:id="rId42"/>
    <p:sldId id="301" r:id="rId43"/>
    <p:sldId id="302" r:id="rId44"/>
    <p:sldId id="281" r:id="rId45"/>
    <p:sldId id="303" r:id="rId46"/>
    <p:sldId id="280" r:id="rId47"/>
    <p:sldId id="283" r:id="rId48"/>
    <p:sldId id="284" r:id="rId49"/>
    <p:sldId id="285" r:id="rId50"/>
    <p:sldId id="304" r:id="rId51"/>
    <p:sldId id="279" r:id="rId52"/>
    <p:sldId id="282" r:id="rId53"/>
    <p:sldId id="318" r:id="rId54"/>
    <p:sldId id="305" r:id="rId55"/>
    <p:sldId id="306" r:id="rId56"/>
    <p:sldId id="307" r:id="rId57"/>
    <p:sldId id="309" r:id="rId58"/>
    <p:sldId id="310" r:id="rId59"/>
    <p:sldId id="308" r:id="rId60"/>
    <p:sldId id="311" r:id="rId61"/>
    <p:sldId id="320" r:id="rId62"/>
    <p:sldId id="321" r:id="rId63"/>
    <p:sldId id="322" r:id="rId64"/>
    <p:sldId id="32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230" autoAdjust="0"/>
    <p:restoredTop sz="57476" autoAdjust="0"/>
  </p:normalViewPr>
  <p:slideViewPr>
    <p:cSldViewPr snapToGrid="0">
      <p:cViewPr varScale="1">
        <p:scale>
          <a:sx n="65" d="100"/>
          <a:sy n="65" d="100"/>
        </p:scale>
        <p:origin x="5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8A134-169D-47AC-A7CB-9B6AE935D0A4}"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D8F3B-C5C6-4BFB-80C2-D9D9D60D159D}" type="slidenum">
              <a:rPr lang="en-US" smtClean="0"/>
              <a:t>‹#›</a:t>
            </a:fld>
            <a:endParaRPr lang="en-US"/>
          </a:p>
        </p:txBody>
      </p:sp>
    </p:spTree>
    <p:extLst>
      <p:ext uri="{BB962C8B-B14F-4D97-AF65-F5344CB8AC3E}">
        <p14:creationId xmlns:p14="http://schemas.microsoft.com/office/powerpoint/2010/main" val="133963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kusto.azurewebsites.net/docs/kusto/query/tutorial.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osgwiki.com/wiki/Kusto_Query_Basic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ataexplorer.azure.com/clusters/help/databases/Sampl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data-explorer/kusto/query/extractjsonfunction"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scalar-data-types/dynamic"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usto.azurewebsites.net/docs/kusto/query/statements.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acques_Cousteau/"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kusto.azurewebsites.net/docs/kusto/query/index.html" TargetMode="External"/><Relationship Id="rId4" Type="http://schemas.openxmlformats.org/officeDocument/2006/relationships/hyperlink" Target="https://azure.microsoft.com/services/data-explorer/"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s.portal.azure.com/#blade/Microsoft_Azure_Monitoring_Logs/DemoLogsBlad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Jacques_Cousteau/"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kusto.azurewebsites.net/docs/kusto/query/scalar-data-types/index.html" TargetMode="External"/><Relationship Id="rId3" Type="http://schemas.openxmlformats.org/officeDocument/2006/relationships/hyperlink" Target="https://kusto.azurewebsites.net/docs/kusto/query/schema-entities/databases.html" TargetMode="External"/><Relationship Id="rId7" Type="http://schemas.openxmlformats.org/officeDocument/2006/relationships/hyperlink" Target="https://kusto.azurewebsites.net/docs/kusto/query/schema-entities/columns.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kusto.azurewebsites.net/docs/kusto/query/tablefunction.html" TargetMode="External"/><Relationship Id="rId5" Type="http://schemas.openxmlformats.org/officeDocument/2006/relationships/hyperlink" Target="https://kusto.azurewebsites.net/docs/kusto/query/schema-entities/tables.html" TargetMode="External"/><Relationship Id="rId10" Type="http://schemas.openxmlformats.org/officeDocument/2006/relationships/hyperlink" Target="https://kusto.azurewebsites.net/docs/kusto/query/schema-entities/externaltables.html" TargetMode="External"/><Relationship Id="rId4" Type="http://schemas.openxmlformats.org/officeDocument/2006/relationships/hyperlink" Target="https://kusto.azurewebsites.net/docs/kusto/query/databasefunction.html" TargetMode="External"/><Relationship Id="rId9" Type="http://schemas.openxmlformats.org/officeDocument/2006/relationships/hyperlink" Target="https://kusto.azurewebsites.net/docs/kusto/query/schema-entities/stored-function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Tutorial: Use Kusto queries in Azure Data Explorer and Azure Monitor | Kusto</a:t>
            </a:r>
            <a:endParaRPr lang="en-US" dirty="0"/>
          </a:p>
          <a:p>
            <a:endParaRPr lang="en-US" dirty="0"/>
          </a:p>
          <a:p>
            <a:r>
              <a:rPr lang="en-US" dirty="0">
                <a:hlinkClick r:id="rId4"/>
              </a:rPr>
              <a:t>Kusto Query Basics - OSG Wiki</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2</a:t>
            </a:fld>
            <a:endParaRPr lang="en-US"/>
          </a:p>
        </p:txBody>
      </p:sp>
    </p:spTree>
    <p:extLst>
      <p:ext uri="{BB962C8B-B14F-4D97-AF65-F5344CB8AC3E}">
        <p14:creationId xmlns:p14="http://schemas.microsoft.com/office/powerpoint/2010/main" val="215727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br>
              <a:rPr lang="en-US" dirty="0"/>
            </a:br>
            <a:r>
              <a:rPr lang="en-US" dirty="0">
                <a:hlinkClick r:id="rId3"/>
              </a:rPr>
              <a:t>Azure Data Explorer</a:t>
            </a:r>
            <a:endParaRPr lang="en-US" dirty="0"/>
          </a:p>
          <a:p>
            <a:endParaRPr lang="en-US" dirty="0"/>
          </a:p>
          <a:p>
            <a:endParaRPr lang="en-US" dirty="0"/>
          </a:p>
          <a:p>
            <a:r>
              <a:rPr lang="en-US" dirty="0"/>
              <a:t>PowerBI</a:t>
            </a:r>
          </a:p>
          <a:p>
            <a:r>
              <a:rPr lang="en-US" b="0" i="0" dirty="0" err="1">
                <a:solidFill>
                  <a:srgbClr val="171717"/>
                </a:solidFill>
                <a:effectLst/>
                <a:latin typeface="SFMono-Regular"/>
              </a:rPr>
              <a:t>StormEvents</a:t>
            </a:r>
            <a:r>
              <a:rPr lang="en-US" b="0" i="0" dirty="0">
                <a:solidFill>
                  <a:srgbClr val="171717"/>
                </a:solidFill>
                <a:effectLst/>
                <a:latin typeface="SFMono-Regular"/>
              </a:rPr>
              <a:t> </a:t>
            </a:r>
          </a:p>
          <a:p>
            <a:r>
              <a:rPr lang="en-US" b="0" i="0" dirty="0">
                <a:solidFill>
                  <a:srgbClr val="171717"/>
                </a:solidFill>
                <a:effectLst/>
                <a:latin typeface="SFMono-Regular"/>
              </a:rPr>
              <a:t>| </a:t>
            </a:r>
            <a:r>
              <a:rPr lang="en-US" b="0" i="0" dirty="0">
                <a:solidFill>
                  <a:srgbClr val="007D9A"/>
                </a:solidFill>
                <a:effectLst/>
                <a:latin typeface="SFMono-Regular"/>
              </a:rPr>
              <a:t>sort</a:t>
            </a:r>
            <a:r>
              <a:rPr lang="en-US" b="0" i="0" dirty="0">
                <a:solidFill>
                  <a:srgbClr val="171717"/>
                </a:solidFill>
                <a:effectLst/>
                <a:latin typeface="SFMono-Regular"/>
              </a:rPr>
              <a:t> </a:t>
            </a:r>
            <a:r>
              <a:rPr lang="en-US" b="0" i="0" dirty="0">
                <a:solidFill>
                  <a:srgbClr val="0101FD"/>
                </a:solidFill>
                <a:effectLst/>
                <a:latin typeface="SFMono-Regular"/>
              </a:rPr>
              <a:t>by</a:t>
            </a:r>
            <a:r>
              <a:rPr lang="en-US" b="0" i="0" dirty="0">
                <a:solidFill>
                  <a:srgbClr val="171717"/>
                </a:solidFill>
                <a:effectLst/>
                <a:latin typeface="SFMono-Regular"/>
              </a:rPr>
              <a:t> </a:t>
            </a:r>
            <a:r>
              <a:rPr lang="en-US" b="0" i="0" dirty="0" err="1">
                <a:solidFill>
                  <a:srgbClr val="171717"/>
                </a:solidFill>
                <a:effectLst/>
                <a:latin typeface="SFMono-Regular"/>
              </a:rPr>
              <a:t>DamageCrops</a:t>
            </a:r>
            <a:r>
              <a:rPr lang="en-US" b="0" i="0" dirty="0">
                <a:solidFill>
                  <a:srgbClr val="171717"/>
                </a:solidFill>
                <a:effectLst/>
                <a:latin typeface="SFMono-Regular"/>
              </a:rPr>
              <a:t> </a:t>
            </a:r>
            <a:r>
              <a:rPr lang="en-US" b="0" i="0" dirty="0">
                <a:solidFill>
                  <a:srgbClr val="0101FD"/>
                </a:solidFill>
                <a:effectLst/>
                <a:latin typeface="SFMono-Regular"/>
              </a:rPr>
              <a:t>desc</a:t>
            </a:r>
            <a:r>
              <a:rPr lang="en-US" b="0" i="0" dirty="0">
                <a:solidFill>
                  <a:srgbClr val="171717"/>
                </a:solidFill>
                <a:effectLst/>
                <a:latin typeface="SFMono-Regular"/>
              </a:rPr>
              <a:t> </a:t>
            </a:r>
          </a:p>
          <a:p>
            <a:r>
              <a:rPr lang="en-US" b="0" i="0" dirty="0">
                <a:solidFill>
                  <a:srgbClr val="171717"/>
                </a:solidFill>
                <a:effectLst/>
                <a:latin typeface="SFMono-Regular"/>
              </a:rPr>
              <a:t>| </a:t>
            </a:r>
            <a:r>
              <a:rPr lang="en-US" b="0" i="0" dirty="0">
                <a:solidFill>
                  <a:srgbClr val="007D9A"/>
                </a:solidFill>
                <a:effectLst/>
                <a:latin typeface="SFMono-Regular"/>
              </a:rPr>
              <a:t>take</a:t>
            </a:r>
            <a:r>
              <a:rPr lang="en-US" b="0" i="0" dirty="0">
                <a:solidFill>
                  <a:srgbClr val="171717"/>
                </a:solidFill>
                <a:effectLst/>
                <a:latin typeface="SFMono-Regular"/>
              </a:rPr>
              <a:t> 1000</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14</a:t>
            </a:fld>
            <a:endParaRPr lang="en-US"/>
          </a:p>
        </p:txBody>
      </p:sp>
    </p:spTree>
    <p:extLst>
      <p:ext uri="{BB962C8B-B14F-4D97-AF65-F5344CB8AC3E}">
        <p14:creationId xmlns:p14="http://schemas.microsoft.com/office/powerpoint/2010/main" val="86283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net sites:</a:t>
            </a:r>
          </a:p>
          <a:p>
            <a:endParaRPr lang="en-US" dirty="0">
              <a:hlinkClick r:id="rId3"/>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00"/>
                </a:solidFill>
              </a:rPr>
              <a:t>https://aka.ms/LADemo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https://dataexplorer.azure.com/clusters/help</a:t>
            </a:r>
            <a:endParaRPr lang="en-US" b="1" dirty="0">
              <a:solidFill>
                <a:srgbClr val="FFFF00"/>
              </a:solidFill>
            </a:endParaRPr>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15</a:t>
            </a:fld>
            <a:endParaRPr lang="en-US"/>
          </a:p>
        </p:txBody>
      </p:sp>
    </p:spTree>
    <p:extLst>
      <p:ext uri="{BB962C8B-B14F-4D97-AF65-F5344CB8AC3E}">
        <p14:creationId xmlns:p14="http://schemas.microsoft.com/office/powerpoint/2010/main" val="370529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25</a:t>
            </a:fld>
            <a:endParaRPr lang="en-US"/>
          </a:p>
        </p:txBody>
      </p:sp>
    </p:spTree>
    <p:extLst>
      <p:ext uri="{BB962C8B-B14F-4D97-AF65-F5344CB8AC3E}">
        <p14:creationId xmlns:p14="http://schemas.microsoft.com/office/powerpoint/2010/main" val="465097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31</a:t>
            </a:fld>
            <a:endParaRPr lang="en-US"/>
          </a:p>
        </p:txBody>
      </p:sp>
    </p:spTree>
    <p:extLst>
      <p:ext uri="{BB962C8B-B14F-4D97-AF65-F5344CB8AC3E}">
        <p14:creationId xmlns:p14="http://schemas.microsoft.com/office/powerpoint/2010/main" val="2647316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32</a:t>
            </a:fld>
            <a:endParaRPr lang="en-US"/>
          </a:p>
        </p:txBody>
      </p:sp>
    </p:spTree>
    <p:extLst>
      <p:ext uri="{BB962C8B-B14F-4D97-AF65-F5344CB8AC3E}">
        <p14:creationId xmlns:p14="http://schemas.microsoft.com/office/powerpoint/2010/main" val="380779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37</a:t>
            </a:fld>
            <a:endParaRPr lang="en-US"/>
          </a:p>
        </p:txBody>
      </p:sp>
    </p:spTree>
    <p:extLst>
      <p:ext uri="{BB962C8B-B14F-4D97-AF65-F5344CB8AC3E}">
        <p14:creationId xmlns:p14="http://schemas.microsoft.com/office/powerpoint/2010/main" val="206470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38</a:t>
            </a:fld>
            <a:endParaRPr lang="en-US"/>
          </a:p>
        </p:txBody>
      </p:sp>
    </p:spTree>
    <p:extLst>
      <p:ext uri="{BB962C8B-B14F-4D97-AF65-F5344CB8AC3E}">
        <p14:creationId xmlns:p14="http://schemas.microsoft.com/office/powerpoint/2010/main" val="302785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39</a:t>
            </a:fld>
            <a:endParaRPr lang="en-US"/>
          </a:p>
        </p:txBody>
      </p:sp>
    </p:spTree>
    <p:extLst>
      <p:ext uri="{BB962C8B-B14F-4D97-AF65-F5344CB8AC3E}">
        <p14:creationId xmlns:p14="http://schemas.microsoft.com/office/powerpoint/2010/main" val="412952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simple</a:t>
            </a:r>
            <a:r>
              <a:rPr lang="en-US" dirty="0"/>
              <a:t> (the default): </a:t>
            </a:r>
            <a:r>
              <a:rPr lang="en-US" dirty="0" err="1"/>
              <a:t>StringConstant</a:t>
            </a:r>
            <a:r>
              <a:rPr lang="en-US" dirty="0"/>
              <a:t> is a regular string value and the match is strict. All string delimiters should appear in the parsed string, and all extended columns must match the required types.</a:t>
            </a:r>
          </a:p>
          <a:p>
            <a:endParaRPr lang="en-US" dirty="0"/>
          </a:p>
          <a:p>
            <a:r>
              <a:rPr lang="en-US" b="1" dirty="0"/>
              <a:t>regex</a:t>
            </a:r>
            <a:r>
              <a:rPr lang="en-US" dirty="0"/>
              <a:t>: </a:t>
            </a:r>
            <a:r>
              <a:rPr lang="en-US" dirty="0" err="1"/>
              <a:t>StringConstant</a:t>
            </a:r>
            <a:r>
              <a:rPr lang="en-US" dirty="0"/>
              <a:t> may be a regular expression and the match is strict. All string delimiters, which can be a regex for this mode, should appear in the parsed string, and all extended columns must match the required types.</a:t>
            </a:r>
          </a:p>
          <a:p>
            <a:endParaRPr lang="en-US" dirty="0"/>
          </a:p>
          <a:p>
            <a:r>
              <a:rPr lang="en-US" b="1" dirty="0"/>
              <a:t>flags</a:t>
            </a:r>
            <a:r>
              <a:rPr lang="en-US" dirty="0"/>
              <a:t>: Flags to be used in regex mode like U (Ungreedy), m (multi-line mode), s (match new line \n), </a:t>
            </a:r>
            <a:r>
              <a:rPr lang="en-US" dirty="0" err="1"/>
              <a:t>i</a:t>
            </a:r>
            <a:r>
              <a:rPr lang="en-US" dirty="0"/>
              <a:t> (case-insensitive) in RE2 flags.</a:t>
            </a:r>
          </a:p>
          <a:p>
            <a:endParaRPr lang="en-US" dirty="0"/>
          </a:p>
          <a:p>
            <a:r>
              <a:rPr lang="en-US" b="1" dirty="0"/>
              <a:t>relaxed</a:t>
            </a:r>
            <a:r>
              <a:rPr lang="en-US" dirty="0"/>
              <a:t>: </a:t>
            </a:r>
            <a:r>
              <a:rPr lang="en-US" dirty="0" err="1"/>
              <a:t>StringConstant</a:t>
            </a:r>
            <a:r>
              <a:rPr lang="en-US" dirty="0"/>
              <a:t> is a regular string value and the match is relaxed. All string delimiters should appear in the parsed string, but extended columns may partially match the required types. </a:t>
            </a:r>
          </a:p>
        </p:txBody>
      </p:sp>
      <p:sp>
        <p:nvSpPr>
          <p:cNvPr id="4" name="Slide Number Placeholder 3"/>
          <p:cNvSpPr>
            <a:spLocks noGrp="1"/>
          </p:cNvSpPr>
          <p:nvPr>
            <p:ph type="sldNum" sz="quarter" idx="5"/>
          </p:nvPr>
        </p:nvSpPr>
        <p:spPr/>
        <p:txBody>
          <a:bodyPr/>
          <a:lstStyle/>
          <a:p>
            <a:fld id="{43AD8F3B-C5C6-4BFB-80C2-D9D9D60D159D}" type="slidenum">
              <a:rPr lang="en-US" smtClean="0"/>
              <a:t>40</a:t>
            </a:fld>
            <a:endParaRPr lang="en-US"/>
          </a:p>
        </p:txBody>
      </p:sp>
    </p:spTree>
    <p:extLst>
      <p:ext uri="{BB962C8B-B14F-4D97-AF65-F5344CB8AC3E}">
        <p14:creationId xmlns:p14="http://schemas.microsoft.com/office/powerpoint/2010/main" val="318623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This function is better than </a:t>
            </a:r>
            <a:r>
              <a:rPr lang="en-US" b="0" i="0" u="none" strike="noStrike" dirty="0" err="1">
                <a:effectLst/>
                <a:latin typeface="Segoe UI" panose="020B0502040204020203" pitchFamily="34" charset="0"/>
                <a:hlinkClick r:id="rId3"/>
              </a:rPr>
              <a:t>extractjson</a:t>
            </a:r>
            <a:r>
              <a:rPr lang="en-US" b="0" i="0" u="none" strike="noStrike" dirty="0">
                <a:effectLst/>
                <a:latin typeface="Segoe UI" panose="020B0502040204020203" pitchFamily="34" charset="0"/>
                <a:hlinkClick r:id="rId3"/>
              </a:rPr>
              <a:t>() function</a:t>
            </a:r>
            <a:r>
              <a:rPr lang="en-US" b="0" i="0" dirty="0">
                <a:solidFill>
                  <a:srgbClr val="171717"/>
                </a:solidFill>
                <a:effectLst/>
                <a:latin typeface="Segoe UI" panose="020B0502040204020203" pitchFamily="34" charset="0"/>
              </a:rPr>
              <a:t> when you need to extract more than one element of a JSON compound object. Prefer using </a:t>
            </a:r>
            <a:r>
              <a:rPr lang="en-US" b="0" i="0" u="none" strike="noStrike" dirty="0">
                <a:effectLst/>
                <a:latin typeface="Segoe UI" panose="020B0502040204020203" pitchFamily="34" charset="0"/>
                <a:hlinkClick r:id="rId4"/>
              </a:rPr>
              <a:t>dynamic()</a:t>
            </a:r>
            <a:r>
              <a:rPr lang="en-US" b="0" i="0" dirty="0">
                <a:solidFill>
                  <a:srgbClr val="171717"/>
                </a:solidFill>
                <a:effectLst/>
                <a:latin typeface="Segoe UI" panose="020B0502040204020203" pitchFamily="34" charset="0"/>
              </a:rPr>
              <a:t> when possible.</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41</a:t>
            </a:fld>
            <a:endParaRPr lang="en-US"/>
          </a:p>
        </p:txBody>
      </p:sp>
    </p:spTree>
    <p:extLst>
      <p:ext uri="{BB962C8B-B14F-4D97-AF65-F5344CB8AC3E}">
        <p14:creationId xmlns:p14="http://schemas.microsoft.com/office/powerpoint/2010/main" val="340464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Query statement types | Kusto</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3</a:t>
            </a:fld>
            <a:endParaRPr lang="en-US"/>
          </a:p>
        </p:txBody>
      </p:sp>
    </p:spTree>
    <p:extLst>
      <p:ext uri="{BB962C8B-B14F-4D97-AF65-F5344CB8AC3E}">
        <p14:creationId xmlns:p14="http://schemas.microsoft.com/office/powerpoint/2010/main" val="1810765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Returns</a:t>
            </a:r>
          </a:p>
          <a:p>
            <a:pPr algn="l"/>
            <a:r>
              <a:rPr lang="en-US" b="0" i="0" dirty="0">
                <a:solidFill>
                  <a:srgbClr val="171717"/>
                </a:solidFill>
                <a:effectLst/>
                <a:latin typeface="Segoe UI" panose="020B0502040204020203" pitchFamily="34" charset="0"/>
              </a:rPr>
              <a:t>A string array that contains the split values.</a:t>
            </a:r>
          </a:p>
          <a:p>
            <a:pPr algn="l"/>
            <a:r>
              <a:rPr lang="en-US" b="1" i="0" dirty="0">
                <a:solidFill>
                  <a:srgbClr val="171717"/>
                </a:solidFill>
                <a:effectLst/>
                <a:latin typeface="Segoe UI" panose="020B0502040204020203" pitchFamily="34" charset="0"/>
              </a:rPr>
              <a:t>Notes</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Embedded line feeds, commas, and quotes may be escaped using the double quotation mark ('"'). This function doesn't support multiple records per row (only the first record is taken).</a:t>
            </a:r>
          </a:p>
        </p:txBody>
      </p:sp>
      <p:sp>
        <p:nvSpPr>
          <p:cNvPr id="4" name="Slide Number Placeholder 3"/>
          <p:cNvSpPr>
            <a:spLocks noGrp="1"/>
          </p:cNvSpPr>
          <p:nvPr>
            <p:ph type="sldNum" sz="quarter" idx="5"/>
          </p:nvPr>
        </p:nvSpPr>
        <p:spPr/>
        <p:txBody>
          <a:bodyPr/>
          <a:lstStyle/>
          <a:p>
            <a:fld id="{43AD8F3B-C5C6-4BFB-80C2-D9D9D60D159D}" type="slidenum">
              <a:rPr lang="en-US" smtClean="0"/>
              <a:t>42</a:t>
            </a:fld>
            <a:endParaRPr lang="en-US"/>
          </a:p>
        </p:txBody>
      </p:sp>
    </p:spTree>
    <p:extLst>
      <p:ext uri="{BB962C8B-B14F-4D97-AF65-F5344CB8AC3E}">
        <p14:creationId xmlns:p14="http://schemas.microsoft.com/office/powerpoint/2010/main" val="33178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43</a:t>
            </a:fld>
            <a:endParaRPr lang="en-US"/>
          </a:p>
        </p:txBody>
      </p:sp>
    </p:spTree>
    <p:extLst>
      <p:ext uri="{BB962C8B-B14F-4D97-AF65-F5344CB8AC3E}">
        <p14:creationId xmlns:p14="http://schemas.microsoft.com/office/powerpoint/2010/main" val="2640036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44</a:t>
            </a:fld>
            <a:endParaRPr lang="en-US"/>
          </a:p>
        </p:txBody>
      </p:sp>
    </p:spTree>
    <p:extLst>
      <p:ext uri="{BB962C8B-B14F-4D97-AF65-F5344CB8AC3E}">
        <p14:creationId xmlns:p14="http://schemas.microsoft.com/office/powerpoint/2010/main" val="205152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45</a:t>
            </a:fld>
            <a:endParaRPr lang="en-US"/>
          </a:p>
        </p:txBody>
      </p:sp>
    </p:spTree>
    <p:extLst>
      <p:ext uri="{BB962C8B-B14F-4D97-AF65-F5344CB8AC3E}">
        <p14:creationId xmlns:p14="http://schemas.microsoft.com/office/powerpoint/2010/main" val="46270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46</a:t>
            </a:fld>
            <a:endParaRPr lang="en-US"/>
          </a:p>
        </p:txBody>
      </p:sp>
    </p:spTree>
    <p:extLst>
      <p:ext uri="{BB962C8B-B14F-4D97-AF65-F5344CB8AC3E}">
        <p14:creationId xmlns:p14="http://schemas.microsoft.com/office/powerpoint/2010/main" val="3995931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47</a:t>
            </a:fld>
            <a:endParaRPr lang="en-US"/>
          </a:p>
        </p:txBody>
      </p:sp>
    </p:spTree>
    <p:extLst>
      <p:ext uri="{BB962C8B-B14F-4D97-AF65-F5344CB8AC3E}">
        <p14:creationId xmlns:p14="http://schemas.microsoft.com/office/powerpoint/2010/main" val="3115273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48</a:t>
            </a:fld>
            <a:endParaRPr lang="en-US"/>
          </a:p>
        </p:txBody>
      </p:sp>
    </p:spTree>
    <p:extLst>
      <p:ext uri="{BB962C8B-B14F-4D97-AF65-F5344CB8AC3E}">
        <p14:creationId xmlns:p14="http://schemas.microsoft.com/office/powerpoint/2010/main" val="1406153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49</a:t>
            </a:fld>
            <a:endParaRPr lang="en-US"/>
          </a:p>
        </p:txBody>
      </p:sp>
    </p:spTree>
    <p:extLst>
      <p:ext uri="{BB962C8B-B14F-4D97-AF65-F5344CB8AC3E}">
        <p14:creationId xmlns:p14="http://schemas.microsoft.com/office/powerpoint/2010/main" val="184101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50</a:t>
            </a:fld>
            <a:endParaRPr lang="en-US"/>
          </a:p>
        </p:txBody>
      </p:sp>
    </p:spTree>
    <p:extLst>
      <p:ext uri="{BB962C8B-B14F-4D97-AF65-F5344CB8AC3E}">
        <p14:creationId xmlns:p14="http://schemas.microsoft.com/office/powerpoint/2010/main" val="1087159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51</a:t>
            </a:fld>
            <a:endParaRPr lang="en-US"/>
          </a:p>
        </p:txBody>
      </p:sp>
    </p:spTree>
    <p:extLst>
      <p:ext uri="{BB962C8B-B14F-4D97-AF65-F5344CB8AC3E}">
        <p14:creationId xmlns:p14="http://schemas.microsoft.com/office/powerpoint/2010/main" val="2726827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C0C0D"/>
                </a:solidFill>
                <a:effectLst/>
                <a:latin typeface="Montserrat"/>
              </a:rPr>
              <a:t>KQL stands for </a:t>
            </a:r>
            <a:r>
              <a:rPr lang="en-US" b="0" i="1" dirty="0">
                <a:solidFill>
                  <a:srgbClr val="0C0C0D"/>
                </a:solidFill>
                <a:effectLst/>
                <a:latin typeface="Montserrat"/>
              </a:rPr>
              <a:t>Kusto</a:t>
            </a:r>
            <a:r>
              <a:rPr lang="en-US" b="0" i="0" dirty="0">
                <a:solidFill>
                  <a:srgbClr val="0C0C0D"/>
                </a:solidFill>
                <a:effectLst/>
                <a:latin typeface="Montserrat"/>
              </a:rPr>
              <a:t> Query Language. It’s the language used to query the Azure log databases: Azure Monitor Logs, Azure Monitor Application Insights and others.</a:t>
            </a:r>
          </a:p>
          <a:p>
            <a:pPr algn="l"/>
            <a:r>
              <a:rPr lang="en-US" b="0" i="0" dirty="0">
                <a:solidFill>
                  <a:srgbClr val="0C0C0D"/>
                </a:solidFill>
                <a:effectLst/>
                <a:latin typeface="Montserrat"/>
              </a:rPr>
              <a:t>You won't be using Kusto databases for your ERP or CRM, but they’re perfect for massive amounts of streamed data like application logs.</a:t>
            </a:r>
          </a:p>
          <a:p>
            <a:pPr algn="l"/>
            <a:r>
              <a:rPr lang="en-US" b="0" i="0" dirty="0">
                <a:solidFill>
                  <a:srgbClr val="0C0C0D"/>
                </a:solidFill>
                <a:effectLst/>
                <a:latin typeface="Montserrat"/>
              </a:rPr>
              <a:t>Kusto was the original codename for the Azure Application Insights platform that Azure Monitor is now based on. If you're wondering where the name comes from, it's named after </a:t>
            </a:r>
            <a:r>
              <a:rPr lang="en-US" b="0" i="0" u="sng" dirty="0">
                <a:solidFill>
                  <a:srgbClr val="0C0C0D"/>
                </a:solidFill>
                <a:effectLst/>
                <a:latin typeface="Montserrat"/>
                <a:hlinkClick r:id="rId3"/>
              </a:rPr>
              <a:t>Jacques Cousteau</a:t>
            </a:r>
            <a:r>
              <a:rPr lang="en-US" b="0" i="0" dirty="0">
                <a:solidFill>
                  <a:srgbClr val="0C0C0D"/>
                </a:solidFill>
                <a:effectLst/>
                <a:latin typeface="Montserrat"/>
              </a:rPr>
              <a:t> – a French undersea explorer – and you’ll see some cheeky references to Jacques in the Kusto documentation.</a:t>
            </a:r>
          </a:p>
          <a:p>
            <a:endParaRPr lang="en-US" dirty="0"/>
          </a:p>
          <a:p>
            <a:pPr algn="l"/>
            <a:r>
              <a:rPr lang="en-US" b="1" i="0" dirty="0">
                <a:solidFill>
                  <a:srgbClr val="333333"/>
                </a:solidFill>
                <a:effectLst/>
                <a:latin typeface="Segoe UI" panose="020B0502040204020203" pitchFamily="34" charset="0"/>
              </a:rPr>
              <a:t>Kusto</a:t>
            </a:r>
            <a:r>
              <a:rPr lang="en-US" b="0" i="0" dirty="0">
                <a:solidFill>
                  <a:srgbClr val="333333"/>
                </a:solidFill>
                <a:effectLst/>
                <a:latin typeface="Segoe UI" panose="020B0502040204020203" pitchFamily="34" charset="0"/>
              </a:rPr>
              <a:t> / </a:t>
            </a:r>
            <a:r>
              <a:rPr lang="en-US" b="1" i="0" dirty="0">
                <a:solidFill>
                  <a:srgbClr val="333333"/>
                </a:solidFill>
                <a:effectLst/>
                <a:latin typeface="Segoe UI" panose="020B0502040204020203" pitchFamily="34" charset="0"/>
              </a:rPr>
              <a:t>Azure Data Explorer</a:t>
            </a:r>
            <a:r>
              <a:rPr lang="en-US" b="0" i="0" dirty="0">
                <a:solidFill>
                  <a:srgbClr val="333333"/>
                </a:solidFill>
                <a:effectLst/>
                <a:latin typeface="Segoe UI" panose="020B0502040204020203" pitchFamily="34" charset="0"/>
              </a:rPr>
              <a:t> is a big data analytics cloud service optimized for interactive ad-hoc queries over structured, semi-structured, and unstructured data. Kusto is the internal code name of the project in Microsoft. Externally, the cloud service is called </a:t>
            </a:r>
            <a:r>
              <a:rPr lang="en-US" b="0" i="0" u="none" strike="noStrike" dirty="0">
                <a:solidFill>
                  <a:srgbClr val="337AB7"/>
                </a:solidFill>
                <a:effectLst/>
                <a:latin typeface="Segoe UI" panose="020B0502040204020203" pitchFamily="34" charset="0"/>
                <a:hlinkClick r:id="rId4"/>
              </a:rPr>
              <a:t>Azure Data Explorer</a:t>
            </a:r>
            <a:r>
              <a:rPr lang="en-US" b="0" i="0" dirty="0">
                <a:solidFill>
                  <a:srgbClr val="333333"/>
                </a:solidFill>
                <a:effectLst/>
                <a:latin typeface="Segoe UI" panose="020B0502040204020203" pitchFamily="34" charset="0"/>
              </a:rPr>
              <a:t>.</a:t>
            </a:r>
          </a:p>
          <a:p>
            <a:pPr algn="l"/>
            <a:r>
              <a:rPr lang="en-US" b="0" i="0" dirty="0">
                <a:solidFill>
                  <a:srgbClr val="333333"/>
                </a:solidFill>
                <a:effectLst/>
                <a:latin typeface="Segoe UI" panose="020B0502040204020203" pitchFamily="34" charset="0"/>
              </a:rPr>
              <a:t>The capabilities of Kusto itself are far more extensive than what is currently exposed to external customers via Azure Data Explorer. Over time, these capabilities will be available externally as well (at which time internal users will be migrated to the public offering).</a:t>
            </a:r>
          </a:p>
          <a:p>
            <a:pPr algn="l"/>
            <a:r>
              <a:rPr lang="en-US" b="1" i="0" dirty="0">
                <a:solidFill>
                  <a:srgbClr val="333333"/>
                </a:solidFill>
                <a:effectLst/>
                <a:latin typeface="Segoe UI" panose="020B0502040204020203" pitchFamily="34" charset="0"/>
              </a:rPr>
              <a:t>Most of the Kusto team is located in ILDC (Microsoft Israel R&amp;D Center), with representatives in Redmond and San Francisco.</a:t>
            </a:r>
          </a:p>
          <a:p>
            <a:pPr algn="l"/>
            <a:endParaRPr lang="en-US" b="1" i="0" dirty="0">
              <a:solidFill>
                <a:srgbClr val="333333"/>
              </a:solidFill>
              <a:effectLst/>
              <a:latin typeface="Segoe UI" panose="020B0502040204020203" pitchFamily="34" charset="0"/>
            </a:endParaRPr>
          </a:p>
          <a:p>
            <a:pPr algn="l"/>
            <a:r>
              <a:rPr lang="en-US" dirty="0">
                <a:hlinkClick r:id="rId5"/>
              </a:rPr>
              <a:t>Overview | Kusto</a:t>
            </a:r>
            <a:endParaRPr lang="en-US" b="1" i="0" dirty="0">
              <a:solidFill>
                <a:srgbClr val="333333"/>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a:t>
            </a:fld>
            <a:endParaRPr lang="en-US"/>
          </a:p>
        </p:txBody>
      </p:sp>
    </p:spTree>
    <p:extLst>
      <p:ext uri="{BB962C8B-B14F-4D97-AF65-F5344CB8AC3E}">
        <p14:creationId xmlns:p14="http://schemas.microsoft.com/office/powerpoint/2010/main" val="12710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52</a:t>
            </a:fld>
            <a:endParaRPr lang="en-US"/>
          </a:p>
        </p:txBody>
      </p:sp>
    </p:spTree>
    <p:extLst>
      <p:ext uri="{BB962C8B-B14F-4D97-AF65-F5344CB8AC3E}">
        <p14:creationId xmlns:p14="http://schemas.microsoft.com/office/powerpoint/2010/main" val="1144663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53</a:t>
            </a:fld>
            <a:endParaRPr lang="en-US"/>
          </a:p>
        </p:txBody>
      </p:sp>
    </p:spTree>
    <p:extLst>
      <p:ext uri="{BB962C8B-B14F-4D97-AF65-F5344CB8AC3E}">
        <p14:creationId xmlns:p14="http://schemas.microsoft.com/office/powerpoint/2010/main" val="1356107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Arguments</a:t>
            </a:r>
          </a:p>
          <a:p>
            <a:pPr>
              <a:buFont typeface="Arial" panose="020B0604020202020204" pitchFamily="34" charset="0"/>
              <a:buChar char="•"/>
            </a:pPr>
            <a:r>
              <a:rPr lang="en-US" b="0" i="0" dirty="0">
                <a:solidFill>
                  <a:srgbClr val="171717"/>
                </a:solidFill>
                <a:effectLst/>
                <a:latin typeface="Segoe UI" panose="020B0502040204020203" pitchFamily="34" charset="0"/>
              </a:rPr>
              <a:t>Table:</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The name of a table, such as Events; or</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A query expression that must be enclosed with parenthesis, such as (Events | where id==42) or (cluster("https://help.kusto.windows.net:443").database("Samples").table("*")); or</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A set of tables specified with a wildcard. For example, E* would form the union of all the tables in the database whose names begin E.</a:t>
            </a:r>
          </a:p>
          <a:p>
            <a:pPr>
              <a:buFont typeface="Arial" panose="020B0604020202020204" pitchFamily="34" charset="0"/>
              <a:buChar char="•"/>
            </a:pPr>
            <a:r>
              <a:rPr lang="en-US" b="0" i="0" dirty="0">
                <a:solidFill>
                  <a:srgbClr val="171717"/>
                </a:solidFill>
                <a:effectLst/>
                <a:latin typeface="Segoe UI" panose="020B0502040204020203" pitchFamily="34" charset="0"/>
              </a:rPr>
              <a:t>kind:</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inner - The result has the subset of columns that are common to all of the input tables.</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outer - (default). The result has all the columns that occur in any of the inputs. Cells that weren't defined by an input row are set to null.</a:t>
            </a:r>
          </a:p>
          <a:p>
            <a:pPr marL="742950" lvl="1" indent="-285750">
              <a:buFont typeface="Arial" panose="020B0604020202020204" pitchFamily="34" charset="0"/>
              <a:buChar char="•"/>
            </a:pPr>
            <a:endParaRPr lang="en-US" b="0" i="0" dirty="0">
              <a:solidFill>
                <a:srgbClr val="171717"/>
              </a:solidFill>
              <a:effectLst/>
              <a:latin typeface="Segoe UI" panose="020B0502040204020203" pitchFamily="34" charset="0"/>
            </a:endParaRPr>
          </a:p>
          <a:p>
            <a:pPr>
              <a:buFont typeface="Arial" panose="020B0604020202020204" pitchFamily="34" charset="0"/>
              <a:buChar char="•"/>
            </a:pPr>
            <a:r>
              <a:rPr lang="en-US" b="0" i="0" dirty="0" err="1">
                <a:solidFill>
                  <a:srgbClr val="171717"/>
                </a:solidFill>
                <a:effectLst/>
                <a:latin typeface="Segoe UI" panose="020B0502040204020203" pitchFamily="34" charset="0"/>
              </a:rPr>
              <a:t>withsource</a:t>
            </a:r>
            <a:r>
              <a:rPr lang="en-US" b="0" i="0"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ColumnName</a:t>
            </a:r>
            <a:r>
              <a:rPr lang="en-US" b="0" i="0" dirty="0">
                <a:solidFill>
                  <a:srgbClr val="171717"/>
                </a:solidFill>
                <a:effectLst/>
                <a:latin typeface="Segoe UI" panose="020B0502040204020203" pitchFamily="34" charset="0"/>
              </a:rPr>
              <a:t>: If specified, the output will include a column called </a:t>
            </a:r>
            <a:r>
              <a:rPr lang="en-US" b="0" i="1" dirty="0" err="1">
                <a:solidFill>
                  <a:srgbClr val="171717"/>
                </a:solidFill>
                <a:effectLst/>
                <a:latin typeface="Segoe UI" panose="020B0502040204020203" pitchFamily="34" charset="0"/>
              </a:rPr>
              <a:t>ColumnName</a:t>
            </a:r>
            <a:r>
              <a:rPr lang="en-US" b="0" i="0" dirty="0">
                <a:solidFill>
                  <a:srgbClr val="171717"/>
                </a:solidFill>
                <a:effectLst/>
                <a:latin typeface="Segoe UI" panose="020B0502040204020203" pitchFamily="34" charset="0"/>
              </a:rPr>
              <a:t> whose value indicates which source table has contributed each row. If the query effectively (after wildcard matching) references tables from more than one database (default database always counts) the value of this column will have a table name qualified with the database. Similarly </a:t>
            </a:r>
            <a:r>
              <a:rPr lang="en-US" b="1" i="0" dirty="0">
                <a:solidFill>
                  <a:srgbClr val="171717"/>
                </a:solidFill>
                <a:effectLst/>
                <a:latin typeface="Segoe UI" panose="020B0502040204020203" pitchFamily="34" charset="0"/>
              </a:rPr>
              <a:t>cluster and database</a:t>
            </a:r>
            <a:r>
              <a:rPr lang="en-US" b="0" i="0" dirty="0">
                <a:solidFill>
                  <a:srgbClr val="171717"/>
                </a:solidFill>
                <a:effectLst/>
                <a:latin typeface="Segoe UI" panose="020B0502040204020203" pitchFamily="34" charset="0"/>
              </a:rPr>
              <a:t> qualifications will be present in the value if more than one cluster is referenced.</a:t>
            </a:r>
          </a:p>
          <a:p>
            <a:pPr>
              <a:buFont typeface="Arial" panose="020B0604020202020204" pitchFamily="34" charset="0"/>
              <a:buChar char="•"/>
            </a:pP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true | false: If </a:t>
            </a: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is set to true - allows fuzzy resolution of union legs. Fuzzy applies to the set of union sources. It means that while analyzing the query and preparing for execution, the set of union sources is reduced to the set of table references that exist and are accessible at the time. If at least one such table was found, any resolution failure will yield a warning in the query status results (one for each missing reference), but will not prevent the query execution; if no resolutions were successful - the query will return an error. The default is </a:t>
            </a: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false.</a:t>
            </a:r>
          </a:p>
          <a:p>
            <a:br>
              <a:rPr lang="en-US" b="0" i="0" dirty="0">
                <a:solidFill>
                  <a:srgbClr val="171717"/>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57</a:t>
            </a:fld>
            <a:endParaRPr lang="en-US"/>
          </a:p>
        </p:txBody>
      </p:sp>
    </p:spTree>
    <p:extLst>
      <p:ext uri="{BB962C8B-B14F-4D97-AF65-F5344CB8AC3E}">
        <p14:creationId xmlns:p14="http://schemas.microsoft.com/office/powerpoint/2010/main" val="1608731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Arguments</a:t>
            </a:r>
          </a:p>
          <a:p>
            <a:pPr>
              <a:buFont typeface="Arial" panose="020B0604020202020204" pitchFamily="34" charset="0"/>
              <a:buChar char="•"/>
            </a:pPr>
            <a:r>
              <a:rPr lang="en-US" b="0" i="0" dirty="0">
                <a:solidFill>
                  <a:srgbClr val="171717"/>
                </a:solidFill>
                <a:effectLst/>
                <a:latin typeface="Segoe UI" panose="020B0502040204020203" pitchFamily="34" charset="0"/>
              </a:rPr>
              <a:t>Table:</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The name of a table, such as Events; or</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A query expression that must be enclosed with parenthesis, such as (Events | where id==42) or (cluster("https://help.kusto.windows.net:443").database("Samples").table("*")); or</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A set of tables specified with a wildcard. For example, E* would form the union of all the tables in the database whose names begin E.</a:t>
            </a:r>
          </a:p>
          <a:p>
            <a:pPr>
              <a:buFont typeface="Arial" panose="020B0604020202020204" pitchFamily="34" charset="0"/>
              <a:buChar char="•"/>
            </a:pPr>
            <a:r>
              <a:rPr lang="en-US" b="0" i="0" dirty="0">
                <a:solidFill>
                  <a:srgbClr val="171717"/>
                </a:solidFill>
                <a:effectLst/>
                <a:latin typeface="Segoe UI" panose="020B0502040204020203" pitchFamily="34" charset="0"/>
              </a:rPr>
              <a:t>kind:</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inner - The result has the subset of columns that are common to all of the input tables.</a:t>
            </a: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outer - (default). The result has all the columns that occur in any of the inputs. Cells that weren't defined by an input row are set to null.</a:t>
            </a:r>
          </a:p>
          <a:p>
            <a:pPr marL="742950" lvl="1" indent="-285750">
              <a:buFont typeface="Arial" panose="020B0604020202020204" pitchFamily="34" charset="0"/>
              <a:buChar char="•"/>
            </a:pPr>
            <a:endParaRPr lang="en-US" b="0" i="0" dirty="0">
              <a:solidFill>
                <a:srgbClr val="171717"/>
              </a:solidFill>
              <a:effectLst/>
              <a:latin typeface="Segoe UI" panose="020B0502040204020203" pitchFamily="34" charset="0"/>
            </a:endParaRPr>
          </a:p>
          <a:p>
            <a:pPr>
              <a:buFont typeface="Arial" panose="020B0604020202020204" pitchFamily="34" charset="0"/>
              <a:buChar char="•"/>
            </a:pPr>
            <a:r>
              <a:rPr lang="en-US" b="0" i="0" dirty="0" err="1">
                <a:solidFill>
                  <a:srgbClr val="171717"/>
                </a:solidFill>
                <a:effectLst/>
                <a:latin typeface="Segoe UI" panose="020B0502040204020203" pitchFamily="34" charset="0"/>
              </a:rPr>
              <a:t>withsource</a:t>
            </a:r>
            <a:r>
              <a:rPr lang="en-US" b="0" i="0"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ColumnName</a:t>
            </a:r>
            <a:r>
              <a:rPr lang="en-US" b="0" i="0" dirty="0">
                <a:solidFill>
                  <a:srgbClr val="171717"/>
                </a:solidFill>
                <a:effectLst/>
                <a:latin typeface="Segoe UI" panose="020B0502040204020203" pitchFamily="34" charset="0"/>
              </a:rPr>
              <a:t>: If specified, the output will include a column called </a:t>
            </a:r>
            <a:r>
              <a:rPr lang="en-US" b="0" i="1" dirty="0" err="1">
                <a:solidFill>
                  <a:srgbClr val="171717"/>
                </a:solidFill>
                <a:effectLst/>
                <a:latin typeface="Segoe UI" panose="020B0502040204020203" pitchFamily="34" charset="0"/>
              </a:rPr>
              <a:t>ColumnName</a:t>
            </a:r>
            <a:r>
              <a:rPr lang="en-US" b="0" i="0" dirty="0">
                <a:solidFill>
                  <a:srgbClr val="171717"/>
                </a:solidFill>
                <a:effectLst/>
                <a:latin typeface="Segoe UI" panose="020B0502040204020203" pitchFamily="34" charset="0"/>
              </a:rPr>
              <a:t> whose value indicates which source table has contributed each row. If the query effectively (after wildcard matching) references tables from more than one database (default database always counts) the value of this column will have a table name qualified with the database. Similarly </a:t>
            </a:r>
            <a:r>
              <a:rPr lang="en-US" b="1" i="0" dirty="0">
                <a:solidFill>
                  <a:srgbClr val="171717"/>
                </a:solidFill>
                <a:effectLst/>
                <a:latin typeface="Segoe UI" panose="020B0502040204020203" pitchFamily="34" charset="0"/>
              </a:rPr>
              <a:t>cluster and database</a:t>
            </a:r>
            <a:r>
              <a:rPr lang="en-US" b="0" i="0" dirty="0">
                <a:solidFill>
                  <a:srgbClr val="171717"/>
                </a:solidFill>
                <a:effectLst/>
                <a:latin typeface="Segoe UI" panose="020B0502040204020203" pitchFamily="34" charset="0"/>
              </a:rPr>
              <a:t> qualifications will be present in the value if more than one cluster is referenced.</a:t>
            </a:r>
          </a:p>
          <a:p>
            <a:pPr>
              <a:buFont typeface="Arial" panose="020B0604020202020204" pitchFamily="34" charset="0"/>
              <a:buChar char="•"/>
            </a:pP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true | false: If </a:t>
            </a: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is set to true - allows fuzzy resolution of union legs. Fuzzy applies to the set of union sources. It means that while analyzing the query and preparing for execution, the set of union sources is reduced to the set of table references that exist and are accessible at the time. If at least one such table was found, any resolution failure will yield a warning in the query status results (one for each missing reference), but will not prevent the query execution; if no resolutions were successful - the query will return an error. The default is </a:t>
            </a:r>
            <a:r>
              <a:rPr lang="en-US" b="0" i="0" dirty="0" err="1">
                <a:solidFill>
                  <a:srgbClr val="171717"/>
                </a:solidFill>
                <a:effectLst/>
                <a:latin typeface="Segoe UI" panose="020B0502040204020203" pitchFamily="34" charset="0"/>
              </a:rPr>
              <a:t>isfuzzy</a:t>
            </a:r>
            <a:r>
              <a:rPr lang="en-US" b="0" i="0" dirty="0">
                <a:solidFill>
                  <a:srgbClr val="171717"/>
                </a:solidFill>
                <a:effectLst/>
                <a:latin typeface="Segoe UI" panose="020B0502040204020203" pitchFamily="34" charset="0"/>
              </a:rPr>
              <a:t>= false.</a:t>
            </a:r>
          </a:p>
          <a:p>
            <a:br>
              <a:rPr lang="en-US" b="0" i="0" dirty="0">
                <a:solidFill>
                  <a:srgbClr val="171717"/>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58</a:t>
            </a:fld>
            <a:endParaRPr lang="en-US"/>
          </a:p>
        </p:txBody>
      </p:sp>
    </p:spTree>
    <p:extLst>
      <p:ext uri="{BB962C8B-B14F-4D97-AF65-F5344CB8AC3E}">
        <p14:creationId xmlns:p14="http://schemas.microsoft.com/office/powerpoint/2010/main" val="4213240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59</a:t>
            </a:fld>
            <a:endParaRPr lang="en-US"/>
          </a:p>
        </p:txBody>
      </p:sp>
    </p:spTree>
    <p:extLst>
      <p:ext uri="{BB962C8B-B14F-4D97-AF65-F5344CB8AC3E}">
        <p14:creationId xmlns:p14="http://schemas.microsoft.com/office/powerpoint/2010/main" val="348284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Arguments</a:t>
            </a:r>
          </a:p>
          <a:p>
            <a:pPr algn="l">
              <a:buFont typeface="Arial" panose="020B0604020202020204" pitchFamily="34" charset="0"/>
              <a:buChar char="•"/>
            </a:pPr>
            <a:r>
              <a:rPr lang="en-US" b="0" i="1" dirty="0" err="1">
                <a:solidFill>
                  <a:srgbClr val="171717"/>
                </a:solidFill>
                <a:effectLst/>
                <a:latin typeface="Segoe UI" panose="020B0502040204020203" pitchFamily="34" charset="0"/>
              </a:rPr>
              <a:t>pivotColumn</a:t>
            </a:r>
            <a:r>
              <a:rPr lang="en-US" b="0" i="0" dirty="0">
                <a:solidFill>
                  <a:srgbClr val="171717"/>
                </a:solidFill>
                <a:effectLst/>
                <a:latin typeface="Segoe UI" panose="020B0502040204020203" pitchFamily="34" charset="0"/>
              </a:rPr>
              <a:t>: The column to rotate. each unique value from this column will be a column in the output table.</a:t>
            </a:r>
          </a:p>
          <a:p>
            <a:pPr algn="l">
              <a:buFont typeface="Arial" panose="020B0604020202020204" pitchFamily="34" charset="0"/>
              <a:buChar char="•"/>
            </a:pPr>
            <a:r>
              <a:rPr lang="en-US" b="0" i="1" dirty="0">
                <a:solidFill>
                  <a:srgbClr val="171717"/>
                </a:solidFill>
                <a:effectLst/>
                <a:latin typeface="Segoe UI" panose="020B0502040204020203" pitchFamily="34" charset="0"/>
              </a:rPr>
              <a:t>aggregation function</a:t>
            </a:r>
            <a:r>
              <a:rPr lang="en-US" b="0" i="0" dirty="0">
                <a:solidFill>
                  <a:srgbClr val="171717"/>
                </a:solidFill>
                <a:effectLst/>
                <a:latin typeface="Segoe UI" panose="020B0502040204020203" pitchFamily="34" charset="0"/>
              </a:rPr>
              <a:t>: (optional) aggregates multiple rows in the input table to a single row in the output table. Currently supported functions: min(), max(), any(), sum(), </a:t>
            </a:r>
            <a:r>
              <a:rPr lang="en-US" b="0" i="0" dirty="0" err="1">
                <a:solidFill>
                  <a:srgbClr val="171717"/>
                </a:solidFill>
                <a:effectLst/>
                <a:latin typeface="Segoe UI" panose="020B0502040204020203" pitchFamily="34" charset="0"/>
              </a:rPr>
              <a:t>dcount</a:t>
            </a:r>
            <a:r>
              <a:rPr lang="en-US" b="0" i="0" dirty="0">
                <a:solidFill>
                  <a:srgbClr val="171717"/>
                </a:solidFill>
                <a:effectLst/>
                <a:latin typeface="Segoe UI" panose="020B0502040204020203" pitchFamily="34" charset="0"/>
              </a:rPr>
              <a:t>(), avg(), </a:t>
            </a:r>
            <a:r>
              <a:rPr lang="en-US" b="0" i="0" dirty="0" err="1">
                <a:solidFill>
                  <a:srgbClr val="171717"/>
                </a:solidFill>
                <a:effectLst/>
                <a:latin typeface="Segoe UI" panose="020B0502040204020203" pitchFamily="34" charset="0"/>
              </a:rPr>
              <a:t>stdev</a:t>
            </a:r>
            <a:r>
              <a:rPr lang="en-US" b="0" i="0" dirty="0">
                <a:solidFill>
                  <a:srgbClr val="171717"/>
                </a:solidFill>
                <a:effectLst/>
                <a:latin typeface="Segoe UI" panose="020B0502040204020203" pitchFamily="34" charset="0"/>
              </a:rPr>
              <a:t>(), variance(), </a:t>
            </a:r>
            <a:r>
              <a:rPr lang="en-US" b="0" i="0" dirty="0" err="1">
                <a:solidFill>
                  <a:srgbClr val="171717"/>
                </a:solidFill>
                <a:effectLst/>
                <a:latin typeface="Segoe UI" panose="020B0502040204020203" pitchFamily="34" charset="0"/>
              </a:rPr>
              <a:t>make_list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make_bag</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make_set</a:t>
            </a:r>
            <a:r>
              <a:rPr lang="en-US" b="0" i="0" dirty="0">
                <a:solidFill>
                  <a:srgbClr val="171717"/>
                </a:solidFill>
                <a:effectLst/>
                <a:latin typeface="Segoe UI" panose="020B0502040204020203" pitchFamily="34" charset="0"/>
              </a:rPr>
              <a:t>(), count() (default is count()).</a:t>
            </a:r>
          </a:p>
          <a:p>
            <a:pPr algn="l">
              <a:buFont typeface="Arial" panose="020B0604020202020204" pitchFamily="34" charset="0"/>
              <a:buChar char="•"/>
            </a:pPr>
            <a:r>
              <a:rPr lang="en-US" b="0" i="1" dirty="0">
                <a:solidFill>
                  <a:srgbClr val="171717"/>
                </a:solidFill>
                <a:effectLst/>
                <a:latin typeface="Segoe UI" panose="020B0502040204020203" pitchFamily="34" charset="0"/>
              </a:rPr>
              <a:t>column1</a:t>
            </a:r>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column2</a:t>
            </a:r>
            <a:r>
              <a:rPr lang="en-US" b="0" i="0" dirty="0">
                <a:solidFill>
                  <a:srgbClr val="171717"/>
                </a:solidFill>
                <a:effectLst/>
                <a:latin typeface="Segoe UI" panose="020B0502040204020203" pitchFamily="34" charset="0"/>
              </a:rPr>
              <a:t>, ...: (optional) column names. The output table will contain an additional column per each specified column. default: all columns other than the pivoted column and the aggregation column.</a:t>
            </a:r>
          </a:p>
          <a:p>
            <a:br>
              <a:rPr lang="en-US" b="0" i="0" dirty="0">
                <a:solidFill>
                  <a:srgbClr val="171717"/>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61</a:t>
            </a:fld>
            <a:endParaRPr lang="en-US"/>
          </a:p>
        </p:txBody>
      </p:sp>
    </p:spTree>
    <p:extLst>
      <p:ext uri="{BB962C8B-B14F-4D97-AF65-F5344CB8AC3E}">
        <p14:creationId xmlns:p14="http://schemas.microsoft.com/office/powerpoint/2010/main" val="1154852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71717"/>
                </a:solidFill>
                <a:effectLst/>
                <a:latin typeface="Segoe UI" panose="020B0502040204020203" pitchFamily="34" charset="0"/>
              </a:rPr>
              <a:t>Basket is guaranteed to find every frequent pattern in the data, but isn't guaranteed to have polynomial runtime. The runtime of the query is linear in the number of rows, but it might be exponential in the number of columns (dimensions). </a:t>
            </a:r>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Arguments (all optional)</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 | evaluate basket([</a:t>
            </a:r>
            <a:r>
              <a:rPr lang="en-US" b="0" i="1" dirty="0">
                <a:solidFill>
                  <a:srgbClr val="171717"/>
                </a:solidFill>
                <a:effectLst/>
                <a:latin typeface="Segoe UI" panose="020B0502040204020203" pitchFamily="34" charset="0"/>
              </a:rPr>
              <a:t>Threshold</a:t>
            </a:r>
            <a:r>
              <a:rPr lang="en-US" b="0" i="0" dirty="0">
                <a:solidFill>
                  <a:srgbClr val="171717"/>
                </a:solidFill>
                <a:effectLst/>
                <a:latin typeface="Segoe UI" panose="020B0502040204020203" pitchFamily="34" charset="0"/>
              </a:rPr>
              <a:t>, </a:t>
            </a:r>
            <a:r>
              <a:rPr lang="en-US" b="0" i="1" dirty="0" err="1">
                <a:solidFill>
                  <a:srgbClr val="171717"/>
                </a:solidFill>
                <a:effectLst/>
                <a:latin typeface="Segoe UI" panose="020B0502040204020203" pitchFamily="34" charset="0"/>
              </a:rPr>
              <a:t>WeightColumn</a:t>
            </a:r>
            <a:r>
              <a:rPr lang="en-US" b="0" i="0" dirty="0">
                <a:solidFill>
                  <a:srgbClr val="171717"/>
                </a:solidFill>
                <a:effectLst/>
                <a:latin typeface="Segoe UI" panose="020B0502040204020203" pitchFamily="34" charset="0"/>
              </a:rPr>
              <a:t>, </a:t>
            </a:r>
            <a:r>
              <a:rPr lang="en-US" b="0" i="1" dirty="0" err="1">
                <a:solidFill>
                  <a:srgbClr val="171717"/>
                </a:solidFill>
                <a:effectLst/>
                <a:latin typeface="Segoe UI" panose="020B0502040204020203" pitchFamily="34" charset="0"/>
              </a:rPr>
              <a:t>MaxDimensions</a:t>
            </a:r>
            <a:r>
              <a:rPr lang="en-US" b="0" i="0" dirty="0">
                <a:solidFill>
                  <a:srgbClr val="171717"/>
                </a:solidFill>
                <a:effectLst/>
                <a:latin typeface="Segoe UI" panose="020B0502040204020203" pitchFamily="34" charset="0"/>
              </a:rPr>
              <a:t>, </a:t>
            </a:r>
            <a:r>
              <a:rPr lang="en-US" b="0" i="1" dirty="0" err="1">
                <a:solidFill>
                  <a:srgbClr val="171717"/>
                </a:solidFill>
                <a:effectLst/>
                <a:latin typeface="Segoe UI" panose="020B0502040204020203" pitchFamily="34" charset="0"/>
              </a:rPr>
              <a:t>CustomWildcard</a:t>
            </a:r>
            <a:r>
              <a:rPr lang="en-US" b="0" i="0" dirty="0">
                <a:solidFill>
                  <a:srgbClr val="171717"/>
                </a:solidFill>
                <a:effectLst/>
                <a:latin typeface="Segoe UI" panose="020B0502040204020203" pitchFamily="34" charset="0"/>
              </a:rPr>
              <a:t>, </a:t>
            </a:r>
            <a:r>
              <a:rPr lang="en-US" b="0" i="1" dirty="0" err="1">
                <a:solidFill>
                  <a:srgbClr val="171717"/>
                </a:solidFill>
                <a:effectLst/>
                <a:latin typeface="Segoe UI" panose="020B0502040204020203" pitchFamily="34" charset="0"/>
              </a:rPr>
              <a:t>CustomWildcard</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All arguments are optional, but they must be ordered as above. To indicate that the default value should be used, use the string tilde value - '~'. See examples below.</a:t>
            </a:r>
          </a:p>
          <a:p>
            <a:pPr algn="l"/>
            <a:r>
              <a:rPr lang="en-US" b="0" i="0" dirty="0">
                <a:solidFill>
                  <a:srgbClr val="171717"/>
                </a:solidFill>
                <a:effectLst/>
                <a:latin typeface="Segoe UI" panose="020B0502040204020203" pitchFamily="34" charset="0"/>
              </a:rPr>
              <a:t>Available arguments:</a:t>
            </a:r>
          </a:p>
          <a:p>
            <a:pPr algn="l">
              <a:buFont typeface="Arial" panose="020B0604020202020204" pitchFamily="34" charset="0"/>
              <a:buChar char="•"/>
            </a:pPr>
            <a:r>
              <a:rPr lang="en-US" b="1" i="0" dirty="0">
                <a:solidFill>
                  <a:srgbClr val="171717"/>
                </a:solidFill>
                <a:effectLst/>
                <a:latin typeface="Segoe UI" panose="020B0502040204020203" pitchFamily="34" charset="0"/>
              </a:rPr>
              <a:t>Threshold</a:t>
            </a:r>
            <a:r>
              <a:rPr lang="en-US" b="0" i="0" dirty="0">
                <a:solidFill>
                  <a:srgbClr val="171717"/>
                </a:solidFill>
                <a:effectLst/>
                <a:latin typeface="Segoe UI" panose="020B0502040204020203" pitchFamily="34" charset="0"/>
              </a:rPr>
              <a:t> - 0.015 &lt; </a:t>
            </a:r>
            <a:r>
              <a:rPr lang="en-US" b="0" i="1" dirty="0">
                <a:solidFill>
                  <a:srgbClr val="171717"/>
                </a:solidFill>
                <a:effectLst/>
                <a:latin typeface="Segoe UI" panose="020B0502040204020203" pitchFamily="34" charset="0"/>
              </a:rPr>
              <a:t>double</a:t>
            </a:r>
            <a:r>
              <a:rPr lang="en-US" b="0" i="0" dirty="0">
                <a:solidFill>
                  <a:srgbClr val="171717"/>
                </a:solidFill>
                <a:effectLst/>
                <a:latin typeface="Segoe UI" panose="020B0502040204020203" pitchFamily="34" charset="0"/>
              </a:rPr>
              <a:t> &lt; 1 [default: 0.05]</a:t>
            </a:r>
          </a:p>
          <a:p>
            <a:pPr algn="l">
              <a:buFont typeface="Arial" panose="020B0604020202020204" pitchFamily="34" charset="0"/>
              <a:buChar char="•"/>
            </a:pPr>
            <a:r>
              <a:rPr lang="en-US" b="0" i="0" dirty="0">
                <a:solidFill>
                  <a:srgbClr val="171717"/>
                </a:solidFill>
                <a:effectLst/>
                <a:latin typeface="Segoe UI" panose="020B0502040204020203" pitchFamily="34" charset="0"/>
              </a:rPr>
              <a:t>Sets the minimal ratio of the rows to be considered frequent. Patterns with a smaller ratio won't be returned.</a:t>
            </a:r>
          </a:p>
          <a:p>
            <a:pPr algn="l">
              <a:buFont typeface="Arial" panose="020B0604020202020204" pitchFamily="34" charset="0"/>
              <a:buChar char="•"/>
            </a:pPr>
            <a:r>
              <a:rPr lang="en-US" b="0" i="0" dirty="0">
                <a:solidFill>
                  <a:srgbClr val="171717"/>
                </a:solidFill>
                <a:effectLst/>
                <a:latin typeface="Segoe UI" panose="020B0502040204020203" pitchFamily="34" charset="0"/>
              </a:rPr>
              <a:t>Example: T | evaluate basket(0.02)</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WeightColumn</a:t>
            </a:r>
            <a:r>
              <a:rPr lang="en-US" b="0" i="0" dirty="0">
                <a:solidFill>
                  <a:srgbClr val="171717"/>
                </a:solidFill>
                <a:effectLst/>
                <a:latin typeface="Segoe UI" panose="020B0502040204020203" pitchFamily="34" charset="0"/>
              </a:rPr>
              <a:t> - </a:t>
            </a:r>
            <a:r>
              <a:rPr lang="en-US" b="0" i="1" dirty="0" err="1">
                <a:solidFill>
                  <a:srgbClr val="171717"/>
                </a:solidFill>
                <a:effectLst/>
                <a:latin typeface="Segoe UI" panose="020B0502040204020203" pitchFamily="34" charset="0"/>
              </a:rPr>
              <a:t>column_name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Considers each row in the input according to the specified weight. By default, each row has a weight of '1'. The argument must be a name of a numeric column, such as int, long, real. A common use of a weight column, is to take into account sampling or bucketing/aggregation of the data that is already embedded into each row.</a:t>
            </a:r>
          </a:p>
          <a:p>
            <a:pPr algn="l">
              <a:buFont typeface="Arial" panose="020B0604020202020204" pitchFamily="34" charset="0"/>
              <a:buChar char="•"/>
            </a:pPr>
            <a:r>
              <a:rPr lang="en-US" b="0" i="0" dirty="0">
                <a:solidFill>
                  <a:srgbClr val="171717"/>
                </a:solidFill>
                <a:effectLst/>
                <a:latin typeface="Segoe UI" panose="020B0502040204020203" pitchFamily="34" charset="0"/>
              </a:rPr>
              <a:t>Example: T | evaluate basket('~', </a:t>
            </a:r>
            <a:r>
              <a:rPr lang="en-US" b="0" i="0" dirty="0" err="1">
                <a:solidFill>
                  <a:srgbClr val="171717"/>
                </a:solidFill>
                <a:effectLst/>
                <a:latin typeface="Segoe UI" panose="020B0502040204020203" pitchFamily="34" charset="0"/>
              </a:rPr>
              <a:t>sample_Count</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MaxDimensions</a:t>
            </a:r>
            <a:r>
              <a:rPr lang="en-US" b="0" i="0" dirty="0">
                <a:solidFill>
                  <a:srgbClr val="171717"/>
                </a:solidFill>
                <a:effectLst/>
                <a:latin typeface="Segoe UI" panose="020B0502040204020203" pitchFamily="34" charset="0"/>
              </a:rPr>
              <a:t> - 1 &lt; </a:t>
            </a:r>
            <a:r>
              <a:rPr lang="en-US" b="0" i="1" dirty="0">
                <a:solidFill>
                  <a:srgbClr val="171717"/>
                </a:solidFill>
                <a:effectLst/>
                <a:latin typeface="Segoe UI" panose="020B0502040204020203" pitchFamily="34" charset="0"/>
              </a:rPr>
              <a:t>int</a:t>
            </a:r>
            <a:r>
              <a:rPr lang="en-US" b="0" i="0" dirty="0">
                <a:solidFill>
                  <a:srgbClr val="171717"/>
                </a:solidFill>
                <a:effectLst/>
                <a:latin typeface="Segoe UI" panose="020B0502040204020203" pitchFamily="34" charset="0"/>
              </a:rPr>
              <a:t> [default: 5]</a:t>
            </a:r>
          </a:p>
          <a:p>
            <a:pPr algn="l">
              <a:buFont typeface="Arial" panose="020B0604020202020204" pitchFamily="34" charset="0"/>
              <a:buChar char="•"/>
            </a:pPr>
            <a:r>
              <a:rPr lang="en-US" b="0" i="0" dirty="0">
                <a:solidFill>
                  <a:srgbClr val="171717"/>
                </a:solidFill>
                <a:effectLst/>
                <a:latin typeface="Segoe UI" panose="020B0502040204020203" pitchFamily="34" charset="0"/>
              </a:rPr>
              <a:t>Sets the maximal number of uncorrelated dimensions per basket, limited by default, to minimize the query runtime.</a:t>
            </a:r>
          </a:p>
          <a:p>
            <a:pPr algn="l">
              <a:buFont typeface="Arial" panose="020B0604020202020204" pitchFamily="34" charset="0"/>
              <a:buChar char="•"/>
            </a:pPr>
            <a:r>
              <a:rPr lang="en-US" b="0" i="0" dirty="0">
                <a:solidFill>
                  <a:srgbClr val="171717"/>
                </a:solidFill>
                <a:effectLst/>
                <a:latin typeface="Segoe UI" panose="020B0502040204020203" pitchFamily="34" charset="0"/>
              </a:rPr>
              <a:t>Example: T | evaluate basket('~', '~', 3)</a:t>
            </a:r>
          </a:p>
          <a:p>
            <a:pPr algn="l">
              <a:buFont typeface="Arial" panose="020B0604020202020204" pitchFamily="34" charset="0"/>
              <a:buChar char="•"/>
            </a:pPr>
            <a:r>
              <a:rPr lang="en-US" b="1" i="0" dirty="0" err="1">
                <a:solidFill>
                  <a:srgbClr val="171717"/>
                </a:solidFill>
                <a:effectLst/>
                <a:latin typeface="Segoe UI" panose="020B0502040204020203" pitchFamily="34" charset="0"/>
              </a:rPr>
              <a:t>CustomWildcard</a:t>
            </a:r>
            <a:r>
              <a:rPr lang="en-US" b="0" i="0" dirty="0">
                <a:solidFill>
                  <a:srgbClr val="171717"/>
                </a:solidFill>
                <a:effectLst/>
                <a:latin typeface="Segoe UI" panose="020B0502040204020203" pitchFamily="34" charset="0"/>
              </a:rPr>
              <a:t> - </a:t>
            </a:r>
            <a:r>
              <a:rPr lang="en-US" b="0" i="1" dirty="0">
                <a:solidFill>
                  <a:srgbClr val="171717"/>
                </a:solidFill>
                <a:effectLst/>
                <a:latin typeface="Segoe UI" panose="020B0502040204020203" pitchFamily="34" charset="0"/>
              </a:rPr>
              <a:t>"</a:t>
            </a:r>
            <a:r>
              <a:rPr lang="en-US" b="0" i="1" dirty="0" err="1">
                <a:solidFill>
                  <a:srgbClr val="171717"/>
                </a:solidFill>
                <a:effectLst/>
                <a:latin typeface="Segoe UI" panose="020B0502040204020203" pitchFamily="34" charset="0"/>
              </a:rPr>
              <a:t>any_value_per_type</a:t>
            </a:r>
            <a:r>
              <a:rPr lang="en-US" b="0" i="1" dirty="0">
                <a:solidFill>
                  <a:srgbClr val="171717"/>
                </a:solidFill>
                <a:effectLst/>
                <a:latin typeface="Segoe UI" panose="020B0502040204020203" pitchFamily="34" charset="0"/>
              </a:rPr>
              <a:t>"</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Sets the wildcard value for a specific type in the result table that will indicate that the current pattern doesn't have a restriction on this column. Default is null. The default for a string is an empty string. If the default is a good value in the data, a different wildcard value should be used, such as *.</a:t>
            </a:r>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62</a:t>
            </a:fld>
            <a:endParaRPr lang="en-US"/>
          </a:p>
        </p:txBody>
      </p:sp>
    </p:spTree>
    <p:extLst>
      <p:ext uri="{BB962C8B-B14F-4D97-AF65-F5344CB8AC3E}">
        <p14:creationId xmlns:p14="http://schemas.microsoft.com/office/powerpoint/2010/main" val="1561863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Returns</a:t>
            </a:r>
          </a:p>
          <a:p>
            <a:pPr algn="l"/>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autocluster</a:t>
            </a:r>
            <a:r>
              <a:rPr lang="en-US" b="0" i="0" dirty="0">
                <a:solidFill>
                  <a:srgbClr val="171717"/>
                </a:solidFill>
                <a:effectLst/>
                <a:latin typeface="Segoe UI" panose="020B0502040204020203" pitchFamily="34" charset="0"/>
              </a:rPr>
              <a:t> plugin returns a (usually small) set of patterns. The patterns capture portions of the data with shared common values across multiple discrete attributes. Each pattern in the results is represented by a row.</a:t>
            </a:r>
          </a:p>
          <a:p>
            <a:pPr algn="l"/>
            <a:r>
              <a:rPr lang="en-US" b="0" i="0" dirty="0">
                <a:solidFill>
                  <a:srgbClr val="171717"/>
                </a:solidFill>
                <a:effectLst/>
                <a:latin typeface="Segoe UI" panose="020B0502040204020203" pitchFamily="34" charset="0"/>
              </a:rPr>
              <a:t>The first column is the segment ID. The next two columns are the count and percentage of rows out of the original query that are captured by the pattern. The remaining columns are from the original query. Their value is either a specific value from the column, or a wildcard value (which are by default null) meaning variable values.</a:t>
            </a:r>
          </a:p>
          <a:p>
            <a:pPr algn="l"/>
            <a:r>
              <a:rPr lang="en-US" b="0" i="0" dirty="0">
                <a:solidFill>
                  <a:srgbClr val="171717"/>
                </a:solidFill>
                <a:effectLst/>
                <a:latin typeface="Segoe UI" panose="020B0502040204020203" pitchFamily="34" charset="0"/>
              </a:rPr>
              <a:t>The patterns aren't distinct, may be overlapping, and usually don't cover all the original rows. Some rows may not fall under any pattern.</a:t>
            </a:r>
          </a:p>
          <a:p>
            <a:br>
              <a:rPr lang="en-US" b="0" i="0" dirty="0">
                <a:solidFill>
                  <a:srgbClr val="171717"/>
                </a:solidFill>
                <a:effectLst/>
                <a:latin typeface="Segoe UI" panose="020B0502040204020203" pitchFamily="34" charset="0"/>
              </a:rPr>
            </a:b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63</a:t>
            </a:fld>
            <a:endParaRPr lang="en-US"/>
          </a:p>
        </p:txBody>
      </p:sp>
    </p:spTree>
    <p:extLst>
      <p:ext uri="{BB962C8B-B14F-4D97-AF65-F5344CB8AC3E}">
        <p14:creationId xmlns:p14="http://schemas.microsoft.com/office/powerpoint/2010/main" val="3692280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Logs - Microsoft Azure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64</a:t>
            </a:fld>
            <a:endParaRPr lang="en-US"/>
          </a:p>
        </p:txBody>
      </p:sp>
    </p:spTree>
    <p:extLst>
      <p:ext uri="{BB962C8B-B14F-4D97-AF65-F5344CB8AC3E}">
        <p14:creationId xmlns:p14="http://schemas.microsoft.com/office/powerpoint/2010/main" val="222646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C0C0D"/>
                </a:solidFill>
                <a:effectLst/>
                <a:latin typeface="Montserrat"/>
              </a:rPr>
              <a:t>KQL stands for </a:t>
            </a:r>
            <a:r>
              <a:rPr lang="en-US" b="0" i="1" dirty="0">
                <a:solidFill>
                  <a:srgbClr val="0C0C0D"/>
                </a:solidFill>
                <a:effectLst/>
                <a:latin typeface="Montserrat"/>
              </a:rPr>
              <a:t>Kusto</a:t>
            </a:r>
            <a:r>
              <a:rPr lang="en-US" b="0" i="0" dirty="0">
                <a:solidFill>
                  <a:srgbClr val="0C0C0D"/>
                </a:solidFill>
                <a:effectLst/>
                <a:latin typeface="Montserrat"/>
              </a:rPr>
              <a:t> Query Language. It’s the language used to query the Azure log databases: Azure Monitor Logs, Azure Monitor Application Insights and others.</a:t>
            </a:r>
          </a:p>
          <a:p>
            <a:pPr algn="l"/>
            <a:r>
              <a:rPr lang="en-US" b="0" i="0" dirty="0">
                <a:solidFill>
                  <a:srgbClr val="0C0C0D"/>
                </a:solidFill>
                <a:effectLst/>
                <a:latin typeface="Montserrat"/>
              </a:rPr>
              <a:t>You won't be using Kusto databases for your ERP or CRM, but they’re perfect for massive amounts of streamed data like application logs.</a:t>
            </a:r>
          </a:p>
          <a:p>
            <a:pPr algn="l"/>
            <a:r>
              <a:rPr lang="en-US" b="0" i="0" dirty="0">
                <a:solidFill>
                  <a:srgbClr val="0C0C0D"/>
                </a:solidFill>
                <a:effectLst/>
                <a:latin typeface="Montserrat"/>
              </a:rPr>
              <a:t>Kusto was the original codename for the Azure Application Insights platform that Azure Monitor is now based on. If you're wondering where the name comes from, it's named after </a:t>
            </a:r>
            <a:r>
              <a:rPr lang="en-US" b="0" i="0" u="sng" dirty="0">
                <a:solidFill>
                  <a:srgbClr val="0C0C0D"/>
                </a:solidFill>
                <a:effectLst/>
                <a:latin typeface="Montserrat"/>
                <a:hlinkClick r:id="rId3"/>
              </a:rPr>
              <a:t>Jacques Cousteau</a:t>
            </a:r>
            <a:r>
              <a:rPr lang="en-US" b="0" i="0" dirty="0">
                <a:solidFill>
                  <a:srgbClr val="0C0C0D"/>
                </a:solidFill>
                <a:effectLst/>
                <a:latin typeface="Montserrat"/>
              </a:rPr>
              <a:t> – a French undersea explorer – and you’ll see some cheeky references to Jacques in the Kusto documentation.</a:t>
            </a:r>
          </a:p>
          <a:p>
            <a:endParaRPr lang="en-US" dirty="0"/>
          </a:p>
          <a:p>
            <a:endParaRPr lang="en-US" dirty="0"/>
          </a:p>
          <a:p>
            <a:r>
              <a:rPr lang="en-US" dirty="0"/>
              <a:t>A little bit for everyone , </a:t>
            </a:r>
            <a:r>
              <a:rPr lang="en-US" dirty="0" err="1"/>
              <a:t>devs</a:t>
            </a:r>
            <a:r>
              <a:rPr lang="en-US" dirty="0"/>
              <a:t>, admins, security admins </a:t>
            </a:r>
          </a:p>
        </p:txBody>
      </p:sp>
      <p:sp>
        <p:nvSpPr>
          <p:cNvPr id="4" name="Slide Number Placeholder 3"/>
          <p:cNvSpPr>
            <a:spLocks noGrp="1"/>
          </p:cNvSpPr>
          <p:nvPr>
            <p:ph type="sldNum" sz="quarter" idx="5"/>
          </p:nvPr>
        </p:nvSpPr>
        <p:spPr/>
        <p:txBody>
          <a:bodyPr/>
          <a:lstStyle/>
          <a:p>
            <a:fld id="{43AD8F3B-C5C6-4BFB-80C2-D9D9D60D159D}" type="slidenum">
              <a:rPr lang="en-US" smtClean="0"/>
              <a:t>6</a:t>
            </a:fld>
            <a:endParaRPr lang="en-US"/>
          </a:p>
        </p:txBody>
      </p:sp>
    </p:spTree>
    <p:extLst>
      <p:ext uri="{BB962C8B-B14F-4D97-AF65-F5344CB8AC3E}">
        <p14:creationId xmlns:p14="http://schemas.microsoft.com/office/powerpoint/2010/main" val="186266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C0C0D"/>
                </a:solidFill>
                <a:effectLst/>
                <a:latin typeface="Montserrat"/>
              </a:rPr>
              <a:t>Although it looks similar, KQL isn't PowerShell. And it's not the M query language you use in PowerBI either. But that '|' character (called a pipe) is very much the same thing as in PowerShell: it passes (or 'pipes') the data through into the next command.</a:t>
            </a:r>
          </a:p>
          <a:p>
            <a:pPr algn="l"/>
            <a:r>
              <a:rPr lang="en-US" b="0" i="0" dirty="0">
                <a:solidFill>
                  <a:srgbClr val="0C0C0D"/>
                </a:solidFill>
                <a:effectLst/>
                <a:latin typeface="Montserrat"/>
              </a:rPr>
              <a:t>Using pipes makes it much easier to grasp what’s going on when you read a query, and it helps structure things when you're authoring a query.</a:t>
            </a:r>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7</a:t>
            </a:fld>
            <a:endParaRPr lang="en-US"/>
          </a:p>
        </p:txBody>
      </p:sp>
    </p:spTree>
    <p:extLst>
      <p:ext uri="{BB962C8B-B14F-4D97-AF65-F5344CB8AC3E}">
        <p14:creationId xmlns:p14="http://schemas.microsoft.com/office/powerpoint/2010/main" val="117216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Segoe UI" panose="020B0502040204020203" pitchFamily="34" charset="0"/>
              </a:rPr>
              <a:t>Clusters are entities that hold databases. Clusters have no name, but they can be referenced by using the cluster() special function with the cluster's URI. For example, cluster("https://help.kusto.windows.net") is a reference to a cluster that holds the Samples database.</a:t>
            </a:r>
          </a:p>
          <a:p>
            <a:pPr algn="l">
              <a:buFont typeface="Arial" panose="020B0604020202020204" pitchFamily="34" charset="0"/>
              <a:buChar char="•"/>
            </a:pPr>
            <a:endParaRPr lang="en-US" b="0" i="0" dirty="0">
              <a:solidFill>
                <a:srgbClr val="33333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337AB7"/>
                </a:solidFill>
                <a:effectLst/>
                <a:latin typeface="Segoe UI" panose="020B0502040204020203" pitchFamily="34" charset="0"/>
                <a:hlinkClick r:id="rId3"/>
              </a:rPr>
              <a:t>Databases</a:t>
            </a:r>
            <a:r>
              <a:rPr lang="en-US" b="0" i="0" dirty="0">
                <a:solidFill>
                  <a:srgbClr val="333333"/>
                </a:solidFill>
                <a:effectLst/>
                <a:latin typeface="Segoe UI" panose="020B0502040204020203" pitchFamily="34" charset="0"/>
              </a:rPr>
              <a:t> are named entities that hold tables and stored functions. All Kusto queries run in the context of some database, and the entities of that database may be referenced by the query with no qualifications. Additionally, other databases of the cluster, or databases or other clusters, may be referenced using the </a:t>
            </a:r>
            <a:r>
              <a:rPr lang="en-US" b="0" i="0" u="none" strike="noStrike" dirty="0">
                <a:solidFill>
                  <a:srgbClr val="337AB7"/>
                </a:solidFill>
                <a:effectLst/>
                <a:latin typeface="Segoe UI" panose="020B0502040204020203" pitchFamily="34" charset="0"/>
                <a:hlinkClick r:id="rId4"/>
              </a:rPr>
              <a:t>database() special function</a:t>
            </a:r>
            <a:r>
              <a:rPr lang="en-US" b="0" i="0" dirty="0">
                <a:solidFill>
                  <a:srgbClr val="333333"/>
                </a:solidFill>
                <a:effectLst/>
                <a:latin typeface="Segoe UI" panose="020B0502040204020203" pitchFamily="34" charset="0"/>
              </a:rPr>
              <a:t>. For example, cluster("https://help.kusto.windows.net").database("Samples") is a universal reference to a specific database.</a:t>
            </a:r>
          </a:p>
          <a:p>
            <a:pPr algn="l">
              <a:buFont typeface="Arial" panose="020B0604020202020204" pitchFamily="34" charset="0"/>
              <a:buChar char="•"/>
            </a:pPr>
            <a:endParaRPr lang="en-US" b="0" i="0" dirty="0">
              <a:solidFill>
                <a:srgbClr val="33333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337AB7"/>
                </a:solidFill>
                <a:effectLst/>
                <a:latin typeface="Segoe UI" panose="020B0502040204020203" pitchFamily="34" charset="0"/>
                <a:hlinkClick r:id="rId5"/>
              </a:rPr>
              <a:t>Tables</a:t>
            </a:r>
            <a:r>
              <a:rPr lang="en-US" b="0" i="0" dirty="0">
                <a:solidFill>
                  <a:srgbClr val="333333"/>
                </a:solidFill>
                <a:effectLst/>
                <a:latin typeface="Segoe UI" panose="020B0502040204020203" pitchFamily="34" charset="0"/>
              </a:rPr>
              <a:t> are named entities that hold data. A table has an ordered set of columns, and zero or more rows of data, each row holding one data value for each of the columns of the table. Tables may be referenced by name only if they are in the database in context of the query, or by qualifying them with a database reference otherwise. For example, cluster("https://help.kusto.windows.net").database("Samples").</a:t>
            </a:r>
            <a:r>
              <a:rPr lang="en-US" b="0" i="0" dirty="0" err="1">
                <a:solidFill>
                  <a:srgbClr val="333333"/>
                </a:solidFill>
                <a:effectLst/>
                <a:latin typeface="Segoe UI" panose="020B0502040204020203" pitchFamily="34" charset="0"/>
              </a:rPr>
              <a:t>StormEvents</a:t>
            </a:r>
            <a:r>
              <a:rPr lang="en-US" b="0" i="0" dirty="0">
                <a:solidFill>
                  <a:srgbClr val="333333"/>
                </a:solidFill>
                <a:effectLst/>
                <a:latin typeface="Segoe UI" panose="020B0502040204020203" pitchFamily="34" charset="0"/>
              </a:rPr>
              <a:t> is a universal reference to a particular table in the Samples database. Tables may also be referenced by using the </a:t>
            </a:r>
            <a:r>
              <a:rPr lang="en-US" b="0" i="0" u="none" strike="noStrike" dirty="0">
                <a:solidFill>
                  <a:srgbClr val="337AB7"/>
                </a:solidFill>
                <a:effectLst/>
                <a:latin typeface="Segoe UI" panose="020B0502040204020203" pitchFamily="34" charset="0"/>
                <a:hlinkClick r:id="rId6"/>
              </a:rPr>
              <a:t>table() special function</a:t>
            </a:r>
            <a:r>
              <a:rPr lang="en-US" b="0" i="0" dirty="0">
                <a:solidFill>
                  <a:srgbClr val="333333"/>
                </a:solidFill>
                <a:effectLst/>
                <a:latin typeface="Segoe UI" panose="020B0502040204020203" pitchFamily="34" charset="0"/>
              </a:rPr>
              <a:t>.</a:t>
            </a:r>
          </a:p>
          <a:p>
            <a:pPr algn="l">
              <a:buFont typeface="Arial" panose="020B0604020202020204" pitchFamily="34" charset="0"/>
              <a:buChar char="•"/>
            </a:pPr>
            <a:endParaRPr lang="en-US" b="0" i="0" dirty="0">
              <a:solidFill>
                <a:srgbClr val="333333"/>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337AB7"/>
                </a:solidFill>
                <a:effectLst/>
                <a:latin typeface="Segoe UI" panose="020B0502040204020203" pitchFamily="34" charset="0"/>
                <a:hlinkClick r:id="rId7"/>
              </a:rPr>
              <a:t>Columns</a:t>
            </a:r>
            <a:r>
              <a:rPr lang="en-US" b="0" i="0" dirty="0">
                <a:solidFill>
                  <a:srgbClr val="333333"/>
                </a:solidFill>
                <a:effectLst/>
                <a:latin typeface="Segoe UI" panose="020B0502040204020203" pitchFamily="34" charset="0"/>
              </a:rPr>
              <a:t> are named entities that have a </a:t>
            </a:r>
            <a:r>
              <a:rPr lang="en-US" b="0" i="0" u="none" strike="noStrike" dirty="0">
                <a:solidFill>
                  <a:srgbClr val="337AB7"/>
                </a:solidFill>
                <a:effectLst/>
                <a:latin typeface="Segoe UI" panose="020B0502040204020203" pitchFamily="34" charset="0"/>
                <a:hlinkClick r:id="rId8"/>
              </a:rPr>
              <a:t>scalar data type</a:t>
            </a:r>
            <a:r>
              <a:rPr lang="en-US" b="0" i="0" dirty="0">
                <a:solidFill>
                  <a:srgbClr val="333333"/>
                </a:solidFill>
                <a:effectLst/>
                <a:latin typeface="Segoe UI" panose="020B0502040204020203" pitchFamily="34" charset="0"/>
              </a:rPr>
              <a:t>. Columns are referenced in the query relative to the tabular data stream that is in context of the specific operator referencing them.</a:t>
            </a:r>
          </a:p>
          <a:p>
            <a:pPr algn="l">
              <a:buFont typeface="Arial" panose="020B0604020202020204" pitchFamily="34" charset="0"/>
              <a:buChar char="•"/>
            </a:pPr>
            <a:r>
              <a:rPr lang="en-US" b="0" i="0" u="none" strike="noStrike" dirty="0">
                <a:solidFill>
                  <a:srgbClr val="337AB7"/>
                </a:solidFill>
                <a:effectLst/>
                <a:latin typeface="Segoe UI" panose="020B0502040204020203" pitchFamily="34" charset="0"/>
                <a:hlinkClick r:id="rId9"/>
              </a:rPr>
              <a:t>Stored functions</a:t>
            </a:r>
            <a:r>
              <a:rPr lang="en-US" b="0" i="0" dirty="0">
                <a:solidFill>
                  <a:srgbClr val="333333"/>
                </a:solidFill>
                <a:effectLst/>
                <a:latin typeface="Segoe UI" panose="020B0502040204020203" pitchFamily="34" charset="0"/>
              </a:rPr>
              <a:t> are named entities that allow reuse of Kusto queries or query parts.</a:t>
            </a:r>
          </a:p>
          <a:p>
            <a:pPr algn="l">
              <a:buFont typeface="Arial" panose="020B0604020202020204" pitchFamily="34" charset="0"/>
              <a:buChar char="•"/>
            </a:pPr>
            <a:r>
              <a:rPr lang="en-US" b="0" i="0" u="none" strike="noStrike" dirty="0">
                <a:solidFill>
                  <a:srgbClr val="337AB7"/>
                </a:solidFill>
                <a:effectLst/>
                <a:latin typeface="Segoe UI" panose="020B0502040204020203" pitchFamily="34" charset="0"/>
                <a:hlinkClick r:id="rId10"/>
              </a:rPr>
              <a:t>External tables</a:t>
            </a:r>
            <a:r>
              <a:rPr lang="en-US" b="0" i="0" dirty="0">
                <a:solidFill>
                  <a:srgbClr val="333333"/>
                </a:solidFill>
                <a:effectLst/>
                <a:latin typeface="Segoe UI" panose="020B0502040204020203" pitchFamily="34" charset="0"/>
              </a:rPr>
              <a:t> are entities that reference data stored outside Kusto database. External tables are used for exporting data from Kusto to external storage as well as for querying external data without ingesting it into Kusto.</a:t>
            </a:r>
          </a:p>
          <a:p>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8</a:t>
            </a:fld>
            <a:endParaRPr lang="en-US"/>
          </a:p>
        </p:txBody>
      </p:sp>
    </p:spTree>
    <p:extLst>
      <p:ext uri="{BB962C8B-B14F-4D97-AF65-F5344CB8AC3E}">
        <p14:creationId xmlns:p14="http://schemas.microsoft.com/office/powerpoint/2010/main" val="77489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Kusto entities (databases, tables, columns, and stored functions; clusters are an exception) are named. The name of an entity identifies the entity, and is guaranteed to be unique in the scope of its container given its type. (So, for example, two tables in the same database can't have the same name, but a table and a database may have the same name because they are not in the same scope, and a table and a stored function may have the same name because they are not of the same entity type.)</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9</a:t>
            </a:fld>
            <a:endParaRPr lang="en-US"/>
          </a:p>
        </p:txBody>
      </p:sp>
    </p:spTree>
    <p:extLst>
      <p:ext uri="{BB962C8B-B14F-4D97-AF65-F5344CB8AC3E}">
        <p14:creationId xmlns:p14="http://schemas.microsoft.com/office/powerpoint/2010/main" val="4025853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All non-string data types include a special "null" value, which represents the lack of data or a mismatch of data. For example, attempting to ingest the string </a:t>
            </a:r>
            <a:r>
              <a:rPr lang="en-US" dirty="0"/>
              <a:t>"</a:t>
            </a:r>
            <a:r>
              <a:rPr lang="en-US" dirty="0" err="1"/>
              <a:t>abc</a:t>
            </a:r>
            <a:r>
              <a:rPr lang="en-US" dirty="0"/>
              <a:t>"</a:t>
            </a:r>
            <a:r>
              <a:rPr lang="en-US" b="0" i="0" dirty="0">
                <a:solidFill>
                  <a:srgbClr val="333333"/>
                </a:solidFill>
                <a:effectLst/>
                <a:latin typeface="Segoe UI" panose="020B0502040204020203" pitchFamily="34" charset="0"/>
              </a:rPr>
              <a:t> into an </a:t>
            </a:r>
            <a:r>
              <a:rPr lang="en-US" dirty="0"/>
              <a:t>int</a:t>
            </a:r>
            <a:r>
              <a:rPr lang="en-US" b="0" i="0" dirty="0">
                <a:solidFill>
                  <a:srgbClr val="333333"/>
                </a:solidFill>
                <a:effectLst/>
                <a:latin typeface="Segoe UI" panose="020B0502040204020203" pitchFamily="34" charset="0"/>
              </a:rPr>
              <a:t> column results in this value. It isn't possible to materialize this value explicitly, but you can detect whether an expression evaluates to this value by using the </a:t>
            </a:r>
            <a:r>
              <a:rPr lang="en-US" dirty="0" err="1"/>
              <a:t>isnull</a:t>
            </a:r>
            <a:r>
              <a:rPr lang="en-US" dirty="0"/>
              <a:t>()</a:t>
            </a:r>
            <a:r>
              <a:rPr lang="en-US" b="0" i="0" dirty="0">
                <a:solidFill>
                  <a:srgbClr val="333333"/>
                </a:solidFill>
                <a:effectLst/>
                <a:latin typeface="Segoe UI" panose="020B0502040204020203" pitchFamily="34" charset="0"/>
              </a:rPr>
              <a:t> function.</a:t>
            </a:r>
            <a:r>
              <a:rPr lang="en-US" b="0" i="0" dirty="0">
                <a:solidFill>
                  <a:srgbClr val="0C0C0D"/>
                </a:solidFill>
                <a:effectLst/>
                <a:latin typeface="Montserrat"/>
              </a:rPr>
              <a:t>.</a:t>
            </a:r>
          </a:p>
          <a:p>
            <a:endParaRPr lang="en-US" dirty="0"/>
          </a:p>
          <a:p>
            <a:r>
              <a:rPr lang="en-US" dirty="0"/>
              <a:t>Unsupported types are :</a:t>
            </a:r>
          </a:p>
          <a:p>
            <a:r>
              <a:rPr lang="en-US" sz="1800" b="0" i="0" u="none" strike="noStrike" dirty="0" err="1">
                <a:solidFill>
                  <a:srgbClr val="000000"/>
                </a:solidFill>
                <a:effectLst/>
                <a:latin typeface="Calibri" panose="020F0502020204030204" pitchFamily="34" charset="0"/>
              </a:rPr>
              <a:t>System.Single</a:t>
            </a:r>
            <a:r>
              <a:rPr lang="en-US" sz="1800" b="0" i="0" u="none" strike="noStrike" dirty="0">
                <a:solidFill>
                  <a:srgbClr val="000000"/>
                </a:solidFill>
                <a:effectLst/>
                <a:latin typeface="Calibri" panose="020F0502020204030204" pitchFamily="34" charset="0"/>
              </a:rPr>
              <a:t> (float)</a:t>
            </a:r>
            <a:r>
              <a:rPr lang="en-US" dirty="0"/>
              <a:t> </a:t>
            </a:r>
          </a:p>
          <a:p>
            <a:r>
              <a:rPr lang="en-US" sz="1800" b="0" i="0" u="none" strike="noStrike" dirty="0">
                <a:solidFill>
                  <a:srgbClr val="000000"/>
                </a:solidFill>
                <a:effectLst/>
                <a:latin typeface="Calibri" panose="020F0502020204030204" pitchFamily="34" charset="0"/>
              </a:rPr>
              <a:t>System.Int16</a:t>
            </a:r>
            <a:r>
              <a:rPr lang="en-US" dirty="0"/>
              <a:t> </a:t>
            </a:r>
          </a:p>
          <a:p>
            <a:r>
              <a:rPr lang="en-US" sz="1800" b="0" i="0" u="none" strike="noStrike" dirty="0">
                <a:solidFill>
                  <a:srgbClr val="000000"/>
                </a:solidFill>
                <a:effectLst/>
                <a:latin typeface="Calibri" panose="020F0502020204030204" pitchFamily="34" charset="0"/>
              </a:rPr>
              <a:t>System.UInt16</a:t>
            </a:r>
            <a:r>
              <a:rPr lang="en-US" dirty="0"/>
              <a:t> </a:t>
            </a:r>
          </a:p>
          <a:p>
            <a:r>
              <a:rPr lang="en-US" sz="1800" b="0" i="0" u="none" strike="noStrike" dirty="0">
                <a:solidFill>
                  <a:srgbClr val="000000"/>
                </a:solidFill>
                <a:effectLst/>
                <a:latin typeface="Calibri" panose="020F0502020204030204" pitchFamily="34" charset="0"/>
              </a:rPr>
              <a:t>System.UInt32</a:t>
            </a:r>
            <a:r>
              <a:rPr lang="en-US" dirty="0"/>
              <a:t> </a:t>
            </a:r>
          </a:p>
          <a:p>
            <a:r>
              <a:rPr lang="en-US" sz="1800" b="0" i="0" u="none" strike="noStrike" dirty="0">
                <a:solidFill>
                  <a:srgbClr val="000000"/>
                </a:solidFill>
                <a:effectLst/>
                <a:latin typeface="Calibri" panose="020F0502020204030204" pitchFamily="34" charset="0"/>
              </a:rPr>
              <a:t>System.UInt64</a:t>
            </a:r>
            <a:r>
              <a:rPr lang="en-US" dirty="0"/>
              <a:t> </a:t>
            </a:r>
          </a:p>
          <a:p>
            <a:r>
              <a:rPr lang="en-US" sz="1800" b="0" i="0" u="none" strike="noStrike" dirty="0" err="1">
                <a:solidFill>
                  <a:srgbClr val="000000"/>
                </a:solidFill>
                <a:effectLst/>
                <a:latin typeface="Calibri" panose="020F0502020204030204" pitchFamily="34" charset="0"/>
              </a:rPr>
              <a:t>System.Byte</a:t>
            </a:r>
            <a:r>
              <a:rPr lang="en-US" dirty="0"/>
              <a:t> </a:t>
            </a:r>
          </a:p>
        </p:txBody>
      </p:sp>
      <p:sp>
        <p:nvSpPr>
          <p:cNvPr id="4" name="Slide Number Placeholder 3"/>
          <p:cNvSpPr>
            <a:spLocks noGrp="1"/>
          </p:cNvSpPr>
          <p:nvPr>
            <p:ph type="sldNum" sz="quarter" idx="5"/>
          </p:nvPr>
        </p:nvSpPr>
        <p:spPr/>
        <p:txBody>
          <a:bodyPr/>
          <a:lstStyle/>
          <a:p>
            <a:fld id="{43AD8F3B-C5C6-4BFB-80C2-D9D9D60D159D}" type="slidenum">
              <a:rPr lang="en-US" smtClean="0"/>
              <a:t>10</a:t>
            </a:fld>
            <a:endParaRPr lang="en-US"/>
          </a:p>
        </p:txBody>
      </p:sp>
    </p:spTree>
    <p:extLst>
      <p:ext uri="{BB962C8B-B14F-4D97-AF65-F5344CB8AC3E}">
        <p14:creationId xmlns:p14="http://schemas.microsoft.com/office/powerpoint/2010/main" val="77244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Kusto entities (databases, tables, columns, and stored functions; clusters are an exception) are named. The name of an entity identifies the entity, and is guaranteed to be unique in the scope of its container given its type. (So, for example, two tables in the same database can't have the same name, but a table and a database may have the same name because they are not in the same scope, and a table and a stored function may have the same name because they are not of the same entity type.)</a:t>
            </a:r>
            <a:endParaRPr lang="en-US" dirty="0"/>
          </a:p>
        </p:txBody>
      </p:sp>
      <p:sp>
        <p:nvSpPr>
          <p:cNvPr id="4" name="Slide Number Placeholder 3"/>
          <p:cNvSpPr>
            <a:spLocks noGrp="1"/>
          </p:cNvSpPr>
          <p:nvPr>
            <p:ph type="sldNum" sz="quarter" idx="5"/>
          </p:nvPr>
        </p:nvSpPr>
        <p:spPr/>
        <p:txBody>
          <a:bodyPr/>
          <a:lstStyle/>
          <a:p>
            <a:fld id="{43AD8F3B-C5C6-4BFB-80C2-D9D9D60D159D}" type="slidenum">
              <a:rPr lang="en-US" smtClean="0"/>
              <a:t>11</a:t>
            </a:fld>
            <a:endParaRPr lang="en-US"/>
          </a:p>
        </p:txBody>
      </p:sp>
    </p:spTree>
    <p:extLst>
      <p:ext uri="{BB962C8B-B14F-4D97-AF65-F5344CB8AC3E}">
        <p14:creationId xmlns:p14="http://schemas.microsoft.com/office/powerpoint/2010/main" val="236860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kusto.azurewebsites.net/docs/kusto/query/projectoperator.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kusto.azurewebsites.net/docs/kusto/query/projectoperator.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kusto.azurewebsites.net/docs/kusto/query/projectoperator.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hyperlink" Target="https://docs.microsoft.com/en-us/azure/data-explorer/kusto/query/avg-aggfunction" TargetMode="External"/><Relationship Id="rId18" Type="http://schemas.openxmlformats.org/officeDocument/2006/relationships/hyperlink" Target="https://docs.microsoft.com/en-us/azure/data-explorer/kusto/query/sum-aggfunction" TargetMode="External"/><Relationship Id="rId26" Type="http://schemas.openxmlformats.org/officeDocument/2006/relationships/hyperlink" Target="https://docs.microsoft.com/en-us/azure/data-explorer/kusto/query/max-aggfunction" TargetMode="External"/><Relationship Id="rId3" Type="http://schemas.openxmlformats.org/officeDocument/2006/relationships/hyperlink" Target="https://docs.microsoft.com/en-us/azure/data-explorer/kusto/query/any-aggfunction" TargetMode="External"/><Relationship Id="rId21" Type="http://schemas.openxmlformats.org/officeDocument/2006/relationships/hyperlink" Target="https://docs.microsoft.com/en-us/azure/data-explorer/kusto/query/sumif-aggfunction" TargetMode="External"/><Relationship Id="rId34" Type="http://schemas.openxmlformats.org/officeDocument/2006/relationships/hyperlink" Target="https://docs.microsoft.com/en-us/azure/data-explorer/kusto/query/dcount-aggfunction" TargetMode="External"/><Relationship Id="rId7" Type="http://schemas.openxmlformats.org/officeDocument/2006/relationships/hyperlink" Target="https://docs.microsoft.com/en-us/azure/data-explorer/kusto/query/make-bag-aggfunction" TargetMode="External"/><Relationship Id="rId12" Type="http://schemas.openxmlformats.org/officeDocument/2006/relationships/hyperlink" Target="https://docs.microsoft.com/en-us/azure/data-explorer/kusto/query/stdev-aggfunction" TargetMode="External"/><Relationship Id="rId17" Type="http://schemas.openxmlformats.org/officeDocument/2006/relationships/hyperlink" Target="https://docs.microsoft.com/en-us/azure/data-explorer/kusto/query/make-list-with-nulls-aggfunction" TargetMode="External"/><Relationship Id="rId25" Type="http://schemas.openxmlformats.org/officeDocument/2006/relationships/hyperlink" Target="https://docs.microsoft.com/en-us/azure/data-explorer/kusto/query/binary-all-xor-aggfunction" TargetMode="External"/><Relationship Id="rId33" Type="http://schemas.openxmlformats.org/officeDocument/2006/relationships/hyperlink" Target="https://docs.microsoft.com/en-us/azure/data-explorer/kusto/query/minif-aggfunction" TargetMode="External"/><Relationship Id="rId2" Type="http://schemas.openxmlformats.org/officeDocument/2006/relationships/notesSlide" Target="../notesSlides/notesSlide12.xml"/><Relationship Id="rId16" Type="http://schemas.openxmlformats.org/officeDocument/2006/relationships/hyperlink" Target="https://docs.microsoft.com/en-us/azure/data-explorer/kusto/query/avgif-aggfunction" TargetMode="External"/><Relationship Id="rId20" Type="http://schemas.openxmlformats.org/officeDocument/2006/relationships/hyperlink" Target="https://docs.microsoft.com/en-us/azure/data-explorer/kusto/query/makeset-aggfunction" TargetMode="External"/><Relationship Id="rId29" Type="http://schemas.openxmlformats.org/officeDocument/2006/relationships/hyperlink" Target="https://docs.microsoft.com/en-us/azure/data-explorer/kusto/query/maxif-aggfunction" TargetMode="External"/><Relationship Id="rId1" Type="http://schemas.openxmlformats.org/officeDocument/2006/relationships/slideLayout" Target="../slideLayouts/slideLayout2.xml"/><Relationship Id="rId6" Type="http://schemas.openxmlformats.org/officeDocument/2006/relationships/hyperlink" Target="https://docs.microsoft.com/en-us/azure/data-explorer/kusto/query/anyif-aggfunction" TargetMode="External"/><Relationship Id="rId11" Type="http://schemas.openxmlformats.org/officeDocument/2006/relationships/hyperlink" Target="https://docs.microsoft.com/en-us/azure/data-explorer/kusto/query/makelist-aggfunction" TargetMode="External"/><Relationship Id="rId24" Type="http://schemas.openxmlformats.org/officeDocument/2006/relationships/hyperlink" Target="https://docs.microsoft.com/en-us/azure/data-explorer/kusto/query/variance-aggfunction" TargetMode="External"/><Relationship Id="rId32" Type="http://schemas.openxmlformats.org/officeDocument/2006/relationships/hyperlink" Target="https://docs.microsoft.com/en-us/azure/data-explorer/kusto/query/countif-aggfunction" TargetMode="External"/><Relationship Id="rId5" Type="http://schemas.openxmlformats.org/officeDocument/2006/relationships/hyperlink" Target="https://docs.microsoft.com/en-us/azure/data-explorer/kusto/query/percentiles-aggfunction" TargetMode="External"/><Relationship Id="rId15" Type="http://schemas.openxmlformats.org/officeDocument/2006/relationships/hyperlink" Target="https://docs.microsoft.com/en-us/azure/data-explorer/kusto/query/stdevif-aggfunction" TargetMode="External"/><Relationship Id="rId23" Type="http://schemas.openxmlformats.org/officeDocument/2006/relationships/hyperlink" Target="https://docs.microsoft.com/en-us/azure/data-explorer/kusto/query/makesetif-aggfunction" TargetMode="External"/><Relationship Id="rId28" Type="http://schemas.openxmlformats.org/officeDocument/2006/relationships/hyperlink" Target="https://docs.microsoft.com/en-us/azure/data-explorer/kusto/query/buildschema-aggfunction" TargetMode="External"/><Relationship Id="rId10" Type="http://schemas.openxmlformats.org/officeDocument/2006/relationships/hyperlink" Target="https://docs.microsoft.com/en-us/azure/data-explorer/kusto/query/arg-min-aggfunction" TargetMode="External"/><Relationship Id="rId19" Type="http://schemas.openxmlformats.org/officeDocument/2006/relationships/hyperlink" Target="https://docs.microsoft.com/en-us/azure/data-explorer/kusto/query/binary-all-and-aggfunction" TargetMode="External"/><Relationship Id="rId31" Type="http://schemas.openxmlformats.org/officeDocument/2006/relationships/hyperlink" Target="https://docs.microsoft.com/en-us/azure/data-explorer/kusto/query/min-aggfunction" TargetMode="External"/><Relationship Id="rId4" Type="http://schemas.openxmlformats.org/officeDocument/2006/relationships/hyperlink" Target="https://docs.microsoft.com/en-us/azure/data-explorer/kusto/query/dcountif-aggfunction" TargetMode="External"/><Relationship Id="rId9" Type="http://schemas.openxmlformats.org/officeDocument/2006/relationships/hyperlink" Target="https://docs.microsoft.com/en-us/azure/data-explorer/kusto/query/make-bag-if-aggfunction" TargetMode="External"/><Relationship Id="rId14" Type="http://schemas.openxmlformats.org/officeDocument/2006/relationships/hyperlink" Target="https://docs.microsoft.com/en-us/azure/data-explorer/kusto/query/makelistif-aggfunction" TargetMode="External"/><Relationship Id="rId22" Type="http://schemas.openxmlformats.org/officeDocument/2006/relationships/hyperlink" Target="https://docs.microsoft.com/en-us/azure/data-explorer/kusto/query/binary-all-or-aggfunction" TargetMode="External"/><Relationship Id="rId27" Type="http://schemas.openxmlformats.org/officeDocument/2006/relationships/hyperlink" Target="https://docs.microsoft.com/en-us/azure/data-explorer/kusto/query/varianceif-aggfunction" TargetMode="External"/><Relationship Id="rId30" Type="http://schemas.openxmlformats.org/officeDocument/2006/relationships/hyperlink" Target="https://docs.microsoft.com/en-us/azure/data-explorer/kusto/query/count-aggfunction" TargetMode="External"/><Relationship Id="rId8" Type="http://schemas.openxmlformats.org/officeDocument/2006/relationships/hyperlink" Target="https://docs.microsoft.com/en-us/azure/data-explorer/kusto/query/arg-max-aggfunction" TargetMode="External"/></Relationships>
</file>

<file path=ppt/slides/_rels/slide26.xml.rels><?xml version="1.0" encoding="UTF-8" standalone="yes"?>
<Relationships xmlns="http://schemas.openxmlformats.org/package/2006/relationships"><Relationship Id="rId13" Type="http://schemas.openxmlformats.org/officeDocument/2006/relationships/hyperlink" Target="https://docs.microsoft.com/en-us/azure/data-explorer/kusto/query/countif-aggfunction" TargetMode="External"/><Relationship Id="rId18" Type="http://schemas.openxmlformats.org/officeDocument/2006/relationships/hyperlink" Target="https://docs.microsoft.com/en-us/azure/data-explorer/kusto/query/makelist-aggfunction" TargetMode="External"/><Relationship Id="rId26" Type="http://schemas.openxmlformats.org/officeDocument/2006/relationships/hyperlink" Target="https://docs.microsoft.com/en-us/azure/data-explorer/kusto/query/minif-aggfunction" TargetMode="External"/><Relationship Id="rId3" Type="http://schemas.openxmlformats.org/officeDocument/2006/relationships/hyperlink" Target="https://docs.microsoft.com/en-us/azure/data-explorer/kusto/query/anyif-aggfunction" TargetMode="External"/><Relationship Id="rId21" Type="http://schemas.openxmlformats.org/officeDocument/2006/relationships/hyperlink" Target="https://docs.microsoft.com/en-us/azure/data-explorer/kusto/query/makeset-aggfunction" TargetMode="External"/><Relationship Id="rId7" Type="http://schemas.openxmlformats.org/officeDocument/2006/relationships/hyperlink" Target="https://docs.microsoft.com/en-us/azure/data-explorer/kusto/query/avgif-aggfunction" TargetMode="External"/><Relationship Id="rId12" Type="http://schemas.openxmlformats.org/officeDocument/2006/relationships/hyperlink" Target="https://docs.microsoft.com/en-us/azure/data-explorer/kusto/query/count-aggfunction" TargetMode="External"/><Relationship Id="rId17" Type="http://schemas.openxmlformats.org/officeDocument/2006/relationships/hyperlink" Target="https://docs.microsoft.com/en-us/azure/data-explorer/kusto/query/make-bag-if-aggfunction" TargetMode="External"/><Relationship Id="rId25" Type="http://schemas.openxmlformats.org/officeDocument/2006/relationships/hyperlink" Target="https://docs.microsoft.com/en-us/azure/data-explorer/kusto/query/min-aggfunction" TargetMode="External"/><Relationship Id="rId33" Type="http://schemas.openxmlformats.org/officeDocument/2006/relationships/hyperlink" Target="https://docs.microsoft.com/en-us/azure/data-explorer/kusto/query/varianceif-aggfunction" TargetMode="External"/><Relationship Id="rId2" Type="http://schemas.openxmlformats.org/officeDocument/2006/relationships/hyperlink" Target="https://docs.microsoft.com/en-us/azure/data-explorer/kusto/query/any-aggfunction" TargetMode="External"/><Relationship Id="rId16" Type="http://schemas.openxmlformats.org/officeDocument/2006/relationships/hyperlink" Target="https://docs.microsoft.com/en-us/azure/data-explorer/kusto/query/make-bag-aggfunction" TargetMode="External"/><Relationship Id="rId20" Type="http://schemas.openxmlformats.org/officeDocument/2006/relationships/hyperlink" Target="https://docs.microsoft.com/en-us/azure/data-explorer/kusto/query/make-list-with-nulls-aggfunction" TargetMode="External"/><Relationship Id="rId29" Type="http://schemas.openxmlformats.org/officeDocument/2006/relationships/hyperlink" Target="https://docs.microsoft.com/en-us/azure/data-explorer/kusto/query/stdevif-aggfunction" TargetMode="External"/><Relationship Id="rId1" Type="http://schemas.openxmlformats.org/officeDocument/2006/relationships/slideLayout" Target="../slideLayouts/slideLayout7.xml"/><Relationship Id="rId6" Type="http://schemas.openxmlformats.org/officeDocument/2006/relationships/hyperlink" Target="https://docs.microsoft.com/en-us/azure/data-explorer/kusto/query/avg-aggfunction" TargetMode="External"/><Relationship Id="rId11" Type="http://schemas.openxmlformats.org/officeDocument/2006/relationships/hyperlink" Target="https://docs.microsoft.com/en-us/azure/data-explorer/kusto/query/buildschema-aggfunction" TargetMode="External"/><Relationship Id="rId24" Type="http://schemas.openxmlformats.org/officeDocument/2006/relationships/hyperlink" Target="https://docs.microsoft.com/en-us/azure/data-explorer/kusto/query/maxif-aggfunction" TargetMode="External"/><Relationship Id="rId32" Type="http://schemas.openxmlformats.org/officeDocument/2006/relationships/hyperlink" Target="https://docs.microsoft.com/en-us/azure/data-explorer/kusto/query/variance-aggfunction" TargetMode="External"/><Relationship Id="rId5" Type="http://schemas.openxmlformats.org/officeDocument/2006/relationships/hyperlink" Target="https://docs.microsoft.com/en-us/azure/data-explorer/kusto/query/arg-min-aggfunction" TargetMode="External"/><Relationship Id="rId15" Type="http://schemas.openxmlformats.org/officeDocument/2006/relationships/hyperlink" Target="https://docs.microsoft.com/en-us/azure/data-explorer/kusto/query/dcountif-aggfunction" TargetMode="External"/><Relationship Id="rId23" Type="http://schemas.openxmlformats.org/officeDocument/2006/relationships/hyperlink" Target="https://docs.microsoft.com/en-us/azure/data-explorer/kusto/query/max-aggfunction" TargetMode="External"/><Relationship Id="rId28" Type="http://schemas.openxmlformats.org/officeDocument/2006/relationships/hyperlink" Target="https://docs.microsoft.com/en-us/azure/data-explorer/kusto/query/stdev-aggfunction" TargetMode="External"/><Relationship Id="rId10" Type="http://schemas.openxmlformats.org/officeDocument/2006/relationships/hyperlink" Target="https://docs.microsoft.com/en-us/azure/data-explorer/kusto/query/binary-all-xor-aggfunction" TargetMode="External"/><Relationship Id="rId19" Type="http://schemas.openxmlformats.org/officeDocument/2006/relationships/hyperlink" Target="https://docs.microsoft.com/en-us/azure/data-explorer/kusto/query/makelistif-aggfunction" TargetMode="External"/><Relationship Id="rId31" Type="http://schemas.openxmlformats.org/officeDocument/2006/relationships/hyperlink" Target="https://docs.microsoft.com/en-us/azure/data-explorer/kusto/query/sumif-aggfunction" TargetMode="External"/><Relationship Id="rId4" Type="http://schemas.openxmlformats.org/officeDocument/2006/relationships/hyperlink" Target="https://docs.microsoft.com/en-us/azure/data-explorer/kusto/query/arg-max-aggfunction" TargetMode="External"/><Relationship Id="rId9" Type="http://schemas.openxmlformats.org/officeDocument/2006/relationships/hyperlink" Target="https://docs.microsoft.com/en-us/azure/data-explorer/kusto/query/binary-all-or-aggfunction" TargetMode="External"/><Relationship Id="rId14" Type="http://schemas.openxmlformats.org/officeDocument/2006/relationships/hyperlink" Target="https://docs.microsoft.com/en-us/azure/data-explorer/kusto/query/dcount-aggfunction" TargetMode="External"/><Relationship Id="rId22" Type="http://schemas.openxmlformats.org/officeDocument/2006/relationships/hyperlink" Target="https://docs.microsoft.com/en-us/azure/data-explorer/kusto/query/makesetif-aggfunction" TargetMode="External"/><Relationship Id="rId27" Type="http://schemas.openxmlformats.org/officeDocument/2006/relationships/hyperlink" Target="https://docs.microsoft.com/en-us/azure/data-explorer/kusto/query/percentiles-aggfunction" TargetMode="External"/><Relationship Id="rId30" Type="http://schemas.openxmlformats.org/officeDocument/2006/relationships/hyperlink" Target="https://docs.microsoft.com/en-us/azure/data-explorer/kusto/query/sum-aggfunction" TargetMode="External"/><Relationship Id="rId8" Type="http://schemas.openxmlformats.org/officeDocument/2006/relationships/hyperlink" Target="https://docs.microsoft.com/en-us/azure/data-explorer/kusto/query/binary-all-and-aggfunc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ata-explorer/kusto/query/letstatement" TargetMode="External"/><Relationship Id="rId2" Type="http://schemas.openxmlformats.org/officeDocument/2006/relationships/hyperlink" Target="https://docs.microsoft.com/en-us/azure/data-explorer/kusto/query/schema-entities/stored-functions" TargetMode="External"/><Relationship Id="rId1" Type="http://schemas.openxmlformats.org/officeDocument/2006/relationships/slideLayout" Target="../slideLayouts/slideLayout2.xml"/><Relationship Id="rId4" Type="http://schemas.openxmlformats.org/officeDocument/2006/relationships/hyperlink" Target="https://docs.microsoft.com/en-us/azure/data-explorer/kusto/query/functions/user-defined-function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kusto.azurewebsites.net/doc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Kusto Query Language</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Petar.Trbos@microsoft.com</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Kusto data types</a:t>
            </a:r>
          </a:p>
        </p:txBody>
      </p:sp>
      <p:sp>
        <p:nvSpPr>
          <p:cNvPr id="5" name="Content Placeholder 2">
            <a:extLst>
              <a:ext uri="{FF2B5EF4-FFF2-40B4-BE49-F238E27FC236}">
                <a16:creationId xmlns:a16="http://schemas.microsoft.com/office/drawing/2014/main" id="{A1FC8742-74A5-47D4-B3EB-C7D5233F6029}"/>
              </a:ext>
            </a:extLst>
          </p:cNvPr>
          <p:cNvSpPr>
            <a:spLocks noGrp="1"/>
          </p:cNvSpPr>
          <p:nvPr>
            <p:ph idx="1"/>
          </p:nvPr>
        </p:nvSpPr>
        <p:spPr>
          <a:xfrm>
            <a:off x="1097280" y="2108201"/>
            <a:ext cx="10058400" cy="3760891"/>
          </a:xfrm>
        </p:spPr>
        <p:txBody>
          <a:bodyPr/>
          <a:lstStyle/>
          <a:p>
            <a:endParaRPr lang="en-US" b="0" i="0" dirty="0">
              <a:solidFill>
                <a:srgbClr val="333333"/>
              </a:solidFill>
              <a:effectLst/>
              <a:latin typeface="Segoe UI" panose="020B0502040204020203" pitchFamily="34" charset="0"/>
            </a:endParaRPr>
          </a:p>
          <a:p>
            <a:endParaRPr lang="en-US" dirty="0"/>
          </a:p>
        </p:txBody>
      </p:sp>
      <p:graphicFrame>
        <p:nvGraphicFramePr>
          <p:cNvPr id="4" name="Table 3">
            <a:extLst>
              <a:ext uri="{FF2B5EF4-FFF2-40B4-BE49-F238E27FC236}">
                <a16:creationId xmlns:a16="http://schemas.microsoft.com/office/drawing/2014/main" id="{C024CE8D-3859-4E8C-A7E3-66E37DE6CF0C}"/>
              </a:ext>
            </a:extLst>
          </p:cNvPr>
          <p:cNvGraphicFramePr/>
          <p:nvPr>
            <p:extLst>
              <p:ext uri="{D42A27DB-BD31-4B8C-83A1-F6EECF244321}">
                <p14:modId xmlns:p14="http://schemas.microsoft.com/office/powerpoint/2010/main" val="749149038"/>
              </p:ext>
            </p:extLst>
          </p:nvPr>
        </p:nvGraphicFramePr>
        <p:xfrm>
          <a:off x="1236899" y="1737360"/>
          <a:ext cx="10058399" cy="4478391"/>
        </p:xfrm>
        <a:graphic>
          <a:graphicData uri="http://schemas.openxmlformats.org/drawingml/2006/table">
            <a:tbl>
              <a:tblPr/>
              <a:tblGrid>
                <a:gridCol w="1414556">
                  <a:extLst>
                    <a:ext uri="{9D8B030D-6E8A-4147-A177-3AD203B41FA5}">
                      <a16:colId xmlns:a16="http://schemas.microsoft.com/office/drawing/2014/main" val="895754527"/>
                    </a:ext>
                  </a:extLst>
                </a:gridCol>
                <a:gridCol w="1721442">
                  <a:extLst>
                    <a:ext uri="{9D8B030D-6E8A-4147-A177-3AD203B41FA5}">
                      <a16:colId xmlns:a16="http://schemas.microsoft.com/office/drawing/2014/main" val="1518748855"/>
                    </a:ext>
                  </a:extLst>
                </a:gridCol>
                <a:gridCol w="4111848">
                  <a:extLst>
                    <a:ext uri="{9D8B030D-6E8A-4147-A177-3AD203B41FA5}">
                      <a16:colId xmlns:a16="http://schemas.microsoft.com/office/drawing/2014/main" val="3310182290"/>
                    </a:ext>
                  </a:extLst>
                </a:gridCol>
                <a:gridCol w="2810553">
                  <a:extLst>
                    <a:ext uri="{9D8B030D-6E8A-4147-A177-3AD203B41FA5}">
                      <a16:colId xmlns:a16="http://schemas.microsoft.com/office/drawing/2014/main" val="2763653593"/>
                    </a:ext>
                  </a:extLst>
                </a:gridCol>
              </a:tblGrid>
              <a:tr h="216448">
                <a:tc>
                  <a:txBody>
                    <a:bodyPr/>
                    <a:lstStyle/>
                    <a:p>
                      <a:pPr algn="l" fontAlgn="b">
                        <a:spcBef>
                          <a:spcPts val="0"/>
                        </a:spcBef>
                        <a:spcAft>
                          <a:spcPts val="0"/>
                        </a:spcAft>
                      </a:pPr>
                      <a:r>
                        <a:rPr lang="en-US" sz="2200" b="1" i="0" u="none" strike="noStrike" baseline="0">
                          <a:solidFill>
                            <a:srgbClr val="FFFFFF"/>
                          </a:solidFill>
                          <a:effectLst/>
                          <a:latin typeface="Calibri" panose="020F0502020204030204" pitchFamily="34" charset="0"/>
                        </a:rPr>
                        <a:t>Type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US" sz="2200" b="1" i="0" u="none" strike="noStrike" baseline="0">
                          <a:solidFill>
                            <a:srgbClr val="FFFFFF"/>
                          </a:solidFill>
                          <a:effectLst/>
                          <a:latin typeface="Calibri" panose="020F0502020204030204" pitchFamily="34" charset="0"/>
                        </a:rPr>
                        <a:t>Additional name(s)</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US" sz="2200" b="1" i="0" u="none" strike="noStrike" baseline="0">
                          <a:solidFill>
                            <a:srgbClr val="FFFFFF"/>
                          </a:solidFill>
                          <a:effectLst/>
                          <a:latin typeface="Calibri" panose="020F0502020204030204" pitchFamily="34" charset="0"/>
                        </a:rPr>
                        <a:t>Equivalent .NET type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US" sz="2200" b="1" i="0" u="none" strike="noStrike" baseline="0" dirty="0" err="1">
                          <a:solidFill>
                            <a:srgbClr val="FFFFFF"/>
                          </a:solidFill>
                          <a:effectLst/>
                          <a:latin typeface="Calibri" panose="020F0502020204030204" pitchFamily="34" charset="0"/>
                        </a:rPr>
                        <a:t>gettype</a:t>
                      </a:r>
                      <a:r>
                        <a:rPr lang="en-US" sz="2200" b="1" i="0" u="none" strike="noStrike" baseline="0" dirty="0">
                          <a:solidFill>
                            <a:srgbClr val="FFFFFF"/>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29147201"/>
                  </a:ext>
                </a:extLst>
              </a:tr>
              <a:tr h="216448">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bool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boolean</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System.Boolean</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int8</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446176506"/>
                  </a:ext>
                </a:extLst>
              </a:tr>
              <a:tr h="216448">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datetime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date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System.DateTime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datetime</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984371946"/>
                  </a:ext>
                </a:extLst>
              </a:tr>
              <a:tr h="406771">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dynamic</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System.Object</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array or dictionary or any of the other values</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643722620"/>
                  </a:ext>
                </a:extLst>
              </a:tr>
              <a:tr h="33386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guid</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System.Guid</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guid</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441070954"/>
                  </a:ext>
                </a:extLst>
              </a:tr>
              <a:tr h="33386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System.Int32</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int</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53639893"/>
                  </a:ext>
                </a:extLst>
              </a:tr>
              <a:tr h="33386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long</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System.Int64</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long</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09147614"/>
                  </a:ext>
                </a:extLst>
              </a:tr>
              <a:tr h="216448">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real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double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System.Double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real</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112929499"/>
                  </a:ext>
                </a:extLst>
              </a:tr>
              <a:tr h="33386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string</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System.String</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string</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84292977"/>
                  </a:ext>
                </a:extLst>
              </a:tr>
              <a:tr h="216448">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timespan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time</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System.TimeSpan</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timespan</a:t>
                      </a:r>
                      <a:endParaRPr lang="en-US" sz="2200" b="0" i="0" u="none" strike="noStrike" baseline="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69381031"/>
                  </a:ext>
                </a:extLst>
              </a:tr>
              <a:tr h="406771">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decimal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System.Data.SqlTypes.SqlDecimal</a:t>
                      </a: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decimal</a:t>
                      </a:r>
                      <a:endParaRPr lang="en-US" sz="2200" b="0" i="0" u="none" strike="noStrike" baseline="0" dirty="0">
                        <a:effectLst/>
                        <a:latin typeface="Arial" panose="020B0604020202020204" pitchFamily="34" charset="0"/>
                      </a:endParaRPr>
                    </a:p>
                  </a:txBody>
                  <a:tcPr marL="4826" marR="4826" marT="4826"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808232558"/>
                  </a:ext>
                </a:extLst>
              </a:tr>
            </a:tbl>
          </a:graphicData>
        </a:graphic>
      </p:graphicFrame>
    </p:spTree>
    <p:extLst>
      <p:ext uri="{BB962C8B-B14F-4D97-AF65-F5344CB8AC3E}">
        <p14:creationId xmlns:p14="http://schemas.microsoft.com/office/powerpoint/2010/main" val="337240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Dynamic type</a:t>
            </a:r>
          </a:p>
        </p:txBody>
      </p:sp>
      <p:sp>
        <p:nvSpPr>
          <p:cNvPr id="5" name="Content Placeholder 2">
            <a:extLst>
              <a:ext uri="{FF2B5EF4-FFF2-40B4-BE49-F238E27FC236}">
                <a16:creationId xmlns:a16="http://schemas.microsoft.com/office/drawing/2014/main" id="{A1FC8742-74A5-47D4-B3EB-C7D5233F6029}"/>
              </a:ext>
            </a:extLst>
          </p:cNvPr>
          <p:cNvSpPr>
            <a:spLocks noGrp="1"/>
          </p:cNvSpPr>
          <p:nvPr>
            <p:ph idx="1"/>
          </p:nvPr>
        </p:nvSpPr>
        <p:spPr>
          <a:xfrm>
            <a:off x="1097280" y="2108201"/>
            <a:ext cx="10058400" cy="3760891"/>
          </a:xfrm>
        </p:spPr>
        <p:txBody>
          <a:bodyPr/>
          <a:lstStyle/>
          <a:p>
            <a:endParaRPr lang="en-US" b="0" i="0" dirty="0">
              <a:solidFill>
                <a:srgbClr val="333333"/>
              </a:solidFill>
              <a:effectLst/>
              <a:latin typeface="Segoe UI" panose="020B0502040204020203" pitchFamily="34" charset="0"/>
            </a:endParaRPr>
          </a:p>
          <a:p>
            <a:endParaRPr lang="en-US" dirty="0"/>
          </a:p>
        </p:txBody>
      </p:sp>
      <p:sp>
        <p:nvSpPr>
          <p:cNvPr id="6" name="Content Placeholder 2">
            <a:extLst>
              <a:ext uri="{FF2B5EF4-FFF2-40B4-BE49-F238E27FC236}">
                <a16:creationId xmlns:a16="http://schemas.microsoft.com/office/drawing/2014/main" id="{04FBCF0D-F40B-4780-8864-5EC2E2599B4A}"/>
              </a:ext>
            </a:extLst>
          </p:cNvPr>
          <p:cNvSpPr txBox="1">
            <a:spLocks/>
          </p:cNvSpPr>
          <p:nvPr/>
        </p:nvSpPr>
        <p:spPr>
          <a:xfrm>
            <a:off x="1097280" y="1975465"/>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The dynamic scalar data type is special in that it can take on any value of other scalar data types from the list below, as well as arrays and property bags. Specifically, a dynamic value can be:</a:t>
            </a:r>
          </a:p>
          <a:p>
            <a:endParaRPr lang="en-US" b="1" dirty="0"/>
          </a:p>
          <a:p>
            <a:pPr lvl="1"/>
            <a:r>
              <a:rPr lang="en-US" b="1" dirty="0"/>
              <a:t>Null.</a:t>
            </a:r>
          </a:p>
          <a:p>
            <a:pPr lvl="1"/>
            <a:r>
              <a:rPr lang="en-US" b="1" dirty="0"/>
              <a:t>A value of any of the primitive scalar data types: bool, datetime, </a:t>
            </a:r>
            <a:r>
              <a:rPr lang="en-US" b="1" dirty="0" err="1"/>
              <a:t>guid</a:t>
            </a:r>
            <a:r>
              <a:rPr lang="en-US" b="1" dirty="0"/>
              <a:t>, int, long, real, string, and timespan.</a:t>
            </a:r>
          </a:p>
          <a:p>
            <a:pPr lvl="1"/>
            <a:r>
              <a:rPr lang="en-US" b="1" dirty="0"/>
              <a:t>An array of dynamic values, holding zero or more values with zero-based indexing.</a:t>
            </a:r>
          </a:p>
          <a:p>
            <a:pPr lvl="1"/>
            <a:r>
              <a:rPr lang="en-US" b="1" dirty="0"/>
              <a:t>A property bag that maps unique string values to dynamic values. The property bag has zero or more such mappings (called "slots"), indexed by the unique string values. The slots are unordered.</a:t>
            </a:r>
          </a:p>
        </p:txBody>
      </p:sp>
    </p:spTree>
    <p:extLst>
      <p:ext uri="{BB962C8B-B14F-4D97-AF65-F5344CB8AC3E}">
        <p14:creationId xmlns:p14="http://schemas.microsoft.com/office/powerpoint/2010/main" val="12683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Anatomy of Kusto query</a:t>
            </a:r>
          </a:p>
        </p:txBody>
      </p:sp>
      <p:sp>
        <p:nvSpPr>
          <p:cNvPr id="5" name="Content Placeholder 2">
            <a:extLst>
              <a:ext uri="{FF2B5EF4-FFF2-40B4-BE49-F238E27FC236}">
                <a16:creationId xmlns:a16="http://schemas.microsoft.com/office/drawing/2014/main" id="{A1FC8742-74A5-47D4-B3EB-C7D5233F6029}"/>
              </a:ext>
            </a:extLst>
          </p:cNvPr>
          <p:cNvSpPr>
            <a:spLocks noGrp="1"/>
          </p:cNvSpPr>
          <p:nvPr>
            <p:ph idx="1"/>
          </p:nvPr>
        </p:nvSpPr>
        <p:spPr>
          <a:xfrm>
            <a:off x="1097280" y="2108201"/>
            <a:ext cx="10058400" cy="3760891"/>
          </a:xfrm>
        </p:spPr>
        <p:txBody>
          <a:bodyPr/>
          <a:lstStyle/>
          <a:p>
            <a:r>
              <a:rPr lang="en-US" b="0" i="0" dirty="0">
                <a:solidFill>
                  <a:srgbClr val="171717"/>
                </a:solidFill>
                <a:effectLst/>
                <a:latin typeface="Segoe UI" panose="020B0502040204020203" pitchFamily="34" charset="0"/>
              </a:rPr>
              <a:t>KQL </a:t>
            </a:r>
            <a:r>
              <a:rPr lang="en-US" b="1" i="0" dirty="0">
                <a:solidFill>
                  <a:srgbClr val="171717"/>
                </a:solidFill>
                <a:effectLst/>
                <a:latin typeface="Segoe UI" panose="020B0502040204020203" pitchFamily="34" charset="0"/>
              </a:rPr>
              <a:t>commands are case-sensitive </a:t>
            </a:r>
            <a:r>
              <a:rPr lang="en-US" b="0" i="0" dirty="0">
                <a:solidFill>
                  <a:srgbClr val="171717"/>
                </a:solidFill>
                <a:effectLst/>
                <a:latin typeface="Segoe UI" panose="020B0502040204020203" pitchFamily="34" charset="0"/>
              </a:rPr>
              <a:t>but the operators could be both sensitive and insensitive</a:t>
            </a:r>
          </a:p>
          <a:p>
            <a:r>
              <a:rPr lang="en-US" dirty="0">
                <a:solidFill>
                  <a:srgbClr val="171717"/>
                </a:solidFill>
                <a:latin typeface="Segoe UI" panose="020B0502040204020203" pitchFamily="34" charset="0"/>
              </a:rPr>
              <a:t>Comments are noted with //</a:t>
            </a:r>
            <a:endParaRPr lang="en-US" dirty="0"/>
          </a:p>
        </p:txBody>
      </p:sp>
      <p:sp>
        <p:nvSpPr>
          <p:cNvPr id="4" name="Rectangle 1">
            <a:extLst>
              <a:ext uri="{FF2B5EF4-FFF2-40B4-BE49-F238E27FC236}">
                <a16:creationId xmlns:a16="http://schemas.microsoft.com/office/drawing/2014/main" id="{F23C29E8-C4FD-494A-9EDB-77027CA54473}"/>
              </a:ext>
            </a:extLst>
          </p:cNvPr>
          <p:cNvSpPr txBox="1">
            <a:spLocks noChangeArrowheads="1"/>
          </p:cNvSpPr>
          <p:nvPr/>
        </p:nvSpPr>
        <p:spPr bwMode="auto">
          <a:xfrm>
            <a:off x="2062730" y="3117329"/>
            <a:ext cx="7427674" cy="290463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rtlCol="0" anchor="ctr" anchorCtr="0" compatLnSpc="1">
            <a:prstTxWarp prst="textNoShape">
              <a:avLst/>
            </a:prstTxWarp>
            <a:sp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b="0" dirty="0" err="1">
                <a:solidFill>
                  <a:srgbClr val="000000"/>
                </a:solidFill>
                <a:effectLst/>
                <a:latin typeface="Consolas" panose="020B0609020204030204" pitchFamily="49" charset="0"/>
              </a:rPr>
              <a:t>StormEvents</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//let's list 10 sampling rows</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CC3700"/>
                </a:solidFill>
                <a:effectLst/>
                <a:latin typeface="Consolas" panose="020B0609020204030204" pitchFamily="49" charset="0"/>
              </a:rPr>
              <a:t>take</a:t>
            </a:r>
            <a:r>
              <a:rPr lang="en-US" sz="2000" b="0" dirty="0">
                <a:solidFill>
                  <a:srgbClr val="000000"/>
                </a:solidFill>
                <a:effectLst/>
                <a:latin typeface="Consolas" panose="020B0609020204030204" pitchFamily="49" charset="0"/>
              </a:rPr>
              <a:t> </a:t>
            </a:r>
            <a:r>
              <a:rPr lang="en-US" sz="2000" b="0" dirty="0">
                <a:solidFill>
                  <a:srgbClr val="191970"/>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0000"/>
                </a:solidFill>
                <a:effectLst/>
                <a:latin typeface="Consolas" panose="020B0609020204030204" pitchFamily="49" charset="0"/>
              </a:rPr>
              <a:t>StormEvents</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//same query taking wrong command name </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Take </a:t>
            </a:r>
            <a:r>
              <a:rPr lang="en-US" sz="2000" b="0" dirty="0">
                <a:solidFill>
                  <a:srgbClr val="191970"/>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pPr marL="0" indent="0" eaLnBrk="0" fontAlgn="base" hangingPunct="0">
              <a:lnSpc>
                <a:spcPct val="100000"/>
              </a:lnSpc>
              <a:spcBef>
                <a:spcPct val="0"/>
              </a:spcBef>
              <a:spcAft>
                <a:spcPct val="0"/>
              </a:spcAft>
              <a:buClrTx/>
              <a:buSzTx/>
              <a:buFontTx/>
              <a:buNone/>
            </a:pPr>
            <a:endParaRPr lang="en-US" altLang="en-US" sz="2000" dirty="0">
              <a:solidFill>
                <a:srgbClr val="FF0000"/>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en-US" altLang="en-US" sz="2000" dirty="0">
                <a:solidFill>
                  <a:srgbClr val="333333"/>
                </a:solidFill>
                <a:latin typeface="Consolas" panose="020B0609020204030204" pitchFamily="49" charset="0"/>
              </a:rPr>
              <a:t> </a:t>
            </a:r>
            <a:endParaRPr lang="en-US" altLang="en-US" sz="2000" dirty="0">
              <a:solidFill>
                <a:schemeClr val="tx1"/>
              </a:solidFill>
              <a:latin typeface="Arial" panose="020B0604020202020204" pitchFamily="34" charset="0"/>
            </a:endParaRPr>
          </a:p>
        </p:txBody>
      </p:sp>
      <p:pic>
        <p:nvPicPr>
          <p:cNvPr id="6" name="Picture 5">
            <a:extLst>
              <a:ext uri="{FF2B5EF4-FFF2-40B4-BE49-F238E27FC236}">
                <a16:creationId xmlns:a16="http://schemas.microsoft.com/office/drawing/2014/main" id="{C05C7579-4F4A-4CD0-B785-9671471E2D89}"/>
              </a:ext>
            </a:extLst>
          </p:cNvPr>
          <p:cNvPicPr>
            <a:picLocks noChangeAspect="1"/>
          </p:cNvPicPr>
          <p:nvPr/>
        </p:nvPicPr>
        <p:blipFill>
          <a:blip r:embed="rId2"/>
          <a:stretch>
            <a:fillRect/>
          </a:stretch>
        </p:blipFill>
        <p:spPr>
          <a:xfrm>
            <a:off x="6729980" y="4814151"/>
            <a:ext cx="5391150" cy="1943100"/>
          </a:xfrm>
          <a:prstGeom prst="rect">
            <a:avLst/>
          </a:prstGeom>
        </p:spPr>
      </p:pic>
    </p:spTree>
    <p:extLst>
      <p:ext uri="{BB962C8B-B14F-4D97-AF65-F5344CB8AC3E}">
        <p14:creationId xmlns:p14="http://schemas.microsoft.com/office/powerpoint/2010/main" val="384819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Anatomy of Kusto query</a:t>
            </a:r>
          </a:p>
        </p:txBody>
      </p:sp>
      <p:sp>
        <p:nvSpPr>
          <p:cNvPr id="3" name="Rectangle 1">
            <a:extLst>
              <a:ext uri="{FF2B5EF4-FFF2-40B4-BE49-F238E27FC236}">
                <a16:creationId xmlns:a16="http://schemas.microsoft.com/office/drawing/2014/main" id="{78E77CEF-EC1D-4C7C-B351-B065479CDC70}"/>
              </a:ext>
            </a:extLst>
          </p:cNvPr>
          <p:cNvSpPr>
            <a:spLocks noGrp="1" noChangeArrowheads="1"/>
          </p:cNvSpPr>
          <p:nvPr>
            <p:ph idx="1"/>
          </p:nvPr>
        </p:nvSpPr>
        <p:spPr bwMode="auto">
          <a:xfrm>
            <a:off x="523962" y="2555634"/>
            <a:ext cx="11144076" cy="18787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&gt;=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(2007-11-01) </a:t>
            </a:r>
            <a:r>
              <a:rPr kumimoji="0" lang="en-US" altLang="en-US" sz="2000" b="0" i="0" u="none" strike="noStrike" cap="none" normalizeH="0" baseline="0" dirty="0">
                <a:ln>
                  <a:noFill/>
                </a:ln>
                <a:solidFill>
                  <a:srgbClr val="0000FF"/>
                </a:solidFill>
                <a:effectLst/>
                <a:latin typeface="Consolas" panose="020B0609020204030204" pitchFamily="49" charset="0"/>
              </a:rPr>
              <a:t>and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&lt;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(2007-12-01)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B22222"/>
                </a:solidFill>
                <a:effectLst/>
                <a:latin typeface="Consolas" panose="020B0609020204030204" pitchFamily="49" charset="0"/>
              </a:rPr>
              <a:t>"FLORIDA"</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count </a:t>
            </a:r>
            <a:r>
              <a:rPr kumimoji="0" lang="en-US" altLang="en-US" sz="2000" b="0" i="0" u="none" strike="noStrike" cap="none" normalizeH="0" baseline="0" dirty="0">
                <a:ln>
                  <a:noFill/>
                </a:ln>
                <a:solidFill>
                  <a:srgbClr val="92D050"/>
                </a:solidFill>
                <a:effectLst/>
                <a:latin typeface="Consolas" panose="020B0609020204030204" pitchFamily="49" charset="0"/>
              </a:rPr>
              <a:t>// inline comment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FF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159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a:xfrm>
            <a:off x="643466" y="786383"/>
            <a:ext cx="3517567" cy="2093975"/>
          </a:xfrm>
        </p:spPr>
        <p:txBody>
          <a:bodyPr anchor="b">
            <a:normAutofit/>
          </a:bodyPr>
          <a:lstStyle/>
          <a:p>
            <a:r>
              <a:rPr lang="en-US" dirty="0"/>
              <a:t>Playground</a:t>
            </a:r>
          </a:p>
        </p:txBody>
      </p:sp>
      <p:pic>
        <p:nvPicPr>
          <p:cNvPr id="6" name="Picture 5">
            <a:extLst>
              <a:ext uri="{FF2B5EF4-FFF2-40B4-BE49-F238E27FC236}">
                <a16:creationId xmlns:a16="http://schemas.microsoft.com/office/drawing/2014/main" id="{04CF4BD8-E9B8-4B22-A753-0379C2314401}"/>
              </a:ext>
            </a:extLst>
          </p:cNvPr>
          <p:cNvPicPr>
            <a:picLocks noChangeAspect="1"/>
          </p:cNvPicPr>
          <p:nvPr/>
        </p:nvPicPr>
        <p:blipFill>
          <a:blip r:embed="rId3"/>
          <a:stretch>
            <a:fillRect/>
          </a:stretch>
        </p:blipFill>
        <p:spPr>
          <a:xfrm>
            <a:off x="4500608" y="1723698"/>
            <a:ext cx="7060721" cy="3989306"/>
          </a:xfrm>
          <a:prstGeom prst="rect">
            <a:avLst/>
          </a:prstGeom>
          <a:noFill/>
        </p:spPr>
      </p:pic>
      <p:sp>
        <p:nvSpPr>
          <p:cNvPr id="11" name="Text Placeholder 3">
            <a:extLst>
              <a:ext uri="{FF2B5EF4-FFF2-40B4-BE49-F238E27FC236}">
                <a16:creationId xmlns:a16="http://schemas.microsoft.com/office/drawing/2014/main" id="{213BE660-9B8B-4274-A92B-E450AB5792D4}"/>
              </a:ext>
            </a:extLst>
          </p:cNvPr>
          <p:cNvSpPr>
            <a:spLocks noGrp="1"/>
          </p:cNvSpPr>
          <p:nvPr>
            <p:ph type="body" sz="half" idx="2"/>
          </p:nvPr>
        </p:nvSpPr>
        <p:spPr>
          <a:xfrm>
            <a:off x="420415" y="3043050"/>
            <a:ext cx="3740618" cy="3064505"/>
          </a:xfrm>
        </p:spPr>
        <p:txBody>
          <a:bodyPr/>
          <a:lstStyle/>
          <a:p>
            <a:r>
              <a:rPr lang="en-US" b="1" dirty="0">
                <a:solidFill>
                  <a:srgbClr val="FFFF00"/>
                </a:solidFill>
              </a:rPr>
              <a:t>https://aka.ms/LADemo</a:t>
            </a:r>
          </a:p>
          <a:p>
            <a:endParaRPr lang="en-US" dirty="0"/>
          </a:p>
          <a:p>
            <a:endParaRPr lang="en-US" dirty="0"/>
          </a:p>
          <a:p>
            <a:r>
              <a:rPr lang="en-US" dirty="0"/>
              <a:t>https://ms.portal.azure.com/#blade/Microsoft_Azure_Monitoring_Logs/DemoLogsBlade</a:t>
            </a:r>
          </a:p>
        </p:txBody>
      </p:sp>
    </p:spTree>
    <p:extLst>
      <p:ext uri="{BB962C8B-B14F-4D97-AF65-F5344CB8AC3E}">
        <p14:creationId xmlns:p14="http://schemas.microsoft.com/office/powerpoint/2010/main" val="196118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01 : Anatomy of Kusto Query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285393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198180" y="4094162"/>
            <a:ext cx="10058400" cy="1450975"/>
          </a:xfrm>
        </p:spPr>
        <p:txBody>
          <a:bodyPr>
            <a:normAutofit fontScale="90000"/>
          </a:bodyPr>
          <a:lstStyle/>
          <a:p>
            <a:pPr algn="ctr"/>
            <a:r>
              <a:rPr lang="en-US" dirty="0"/>
              <a:t>Lesson 2 : </a:t>
            </a:r>
            <a:br>
              <a:rPr lang="en-US" dirty="0"/>
            </a:br>
            <a:br>
              <a:rPr lang="en-US" dirty="0"/>
            </a:br>
            <a:r>
              <a:rPr lang="en-US" dirty="0"/>
              <a:t>Essential elements</a:t>
            </a:r>
            <a:br>
              <a:rPr lang="en-US" dirty="0"/>
            </a:br>
            <a:br>
              <a:rPr lang="en-US" dirty="0"/>
            </a:br>
            <a:endParaRPr lang="en-US" dirty="0"/>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56650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Count rows</a:t>
            </a:r>
          </a:p>
        </p:txBody>
      </p:sp>
      <p:sp>
        <p:nvSpPr>
          <p:cNvPr id="3" name="Rectangle 1">
            <a:extLst>
              <a:ext uri="{FF2B5EF4-FFF2-40B4-BE49-F238E27FC236}">
                <a16:creationId xmlns:a16="http://schemas.microsoft.com/office/drawing/2014/main" id="{78E77CEF-EC1D-4C7C-B351-B065479CDC70}"/>
              </a:ext>
            </a:extLst>
          </p:cNvPr>
          <p:cNvSpPr>
            <a:spLocks noGrp="1" noChangeArrowheads="1"/>
          </p:cNvSpPr>
          <p:nvPr>
            <p:ph idx="1"/>
          </p:nvPr>
        </p:nvSpPr>
        <p:spPr bwMode="auto">
          <a:xfrm>
            <a:off x="4403229" y="2432568"/>
            <a:ext cx="1692771"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BFDECA08-8C17-4BC9-83F3-E5A68BD86980}"/>
              </a:ext>
            </a:extLst>
          </p:cNvPr>
          <p:cNvSpPr txBox="1">
            <a:spLocks noChangeArrowheads="1"/>
          </p:cNvSpPr>
          <p:nvPr/>
        </p:nvSpPr>
        <p:spPr bwMode="auto">
          <a:xfrm>
            <a:off x="627657" y="4101630"/>
            <a:ext cx="11144076" cy="18787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rtlCol="0" anchor="ctr" anchorCtr="0" compatLnSpc="1">
            <a:prstTxWarp prst="textNoShape">
              <a:avLst/>
            </a:prstTxWarp>
            <a:sp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en-US" altLang="en-US" sz="2000">
                <a:solidFill>
                  <a:srgbClr val="9932CC"/>
                </a:solidFill>
                <a:latin typeface="Consolas" panose="020B0609020204030204" pitchFamily="49" charset="0"/>
              </a:rPr>
              <a:t>StormEvents</a:t>
            </a:r>
            <a:r>
              <a:rPr lang="en-US" altLang="en-US" sz="2000">
                <a:solidFill>
                  <a:srgbClr val="333333"/>
                </a:solidFill>
                <a:latin typeface="Consolas" panose="020B0609020204030204" pitchFamily="49" charset="0"/>
              </a:rPr>
              <a:t> </a:t>
            </a:r>
          </a:p>
          <a:p>
            <a:pPr marL="0" indent="0" eaLnBrk="0" fontAlgn="base" hangingPunct="0">
              <a:lnSpc>
                <a:spcPct val="100000"/>
              </a:lnSpc>
              <a:spcBef>
                <a:spcPct val="0"/>
              </a:spcBef>
              <a:spcAft>
                <a:spcPct val="0"/>
              </a:spcAft>
              <a:buClrTx/>
              <a:buSzTx/>
              <a:buFontTx/>
              <a:buNone/>
            </a:pPr>
            <a:r>
              <a:rPr lang="en-US" altLang="en-US" sz="2000">
                <a:solidFill>
                  <a:srgbClr val="333333"/>
                </a:solidFill>
                <a:latin typeface="Consolas" panose="020B0609020204030204" pitchFamily="49" charset="0"/>
              </a:rPr>
              <a:t>| </a:t>
            </a:r>
            <a:r>
              <a:rPr lang="en-US" altLang="en-US" sz="2000">
                <a:solidFill>
                  <a:srgbClr val="FF0000"/>
                </a:solidFill>
                <a:latin typeface="Consolas" panose="020B0609020204030204" pitchFamily="49" charset="0"/>
              </a:rPr>
              <a:t>where</a:t>
            </a:r>
            <a:r>
              <a:rPr lang="en-US" altLang="en-US" sz="2000">
                <a:solidFill>
                  <a:srgbClr val="333333"/>
                </a:solidFill>
                <a:latin typeface="Consolas" panose="020B0609020204030204" pitchFamily="49" charset="0"/>
              </a:rPr>
              <a:t> </a:t>
            </a:r>
            <a:r>
              <a:rPr lang="en-US" altLang="en-US" sz="2000">
                <a:solidFill>
                  <a:srgbClr val="C71585"/>
                </a:solidFill>
                <a:latin typeface="Consolas" panose="020B0609020204030204" pitchFamily="49" charset="0"/>
              </a:rPr>
              <a:t>StartTime</a:t>
            </a:r>
            <a:r>
              <a:rPr lang="en-US" altLang="en-US" sz="2000">
                <a:solidFill>
                  <a:srgbClr val="333333"/>
                </a:solidFill>
                <a:latin typeface="Consolas" panose="020B0609020204030204" pitchFamily="49" charset="0"/>
              </a:rPr>
              <a:t> &gt;= </a:t>
            </a:r>
            <a:r>
              <a:rPr lang="en-US" altLang="en-US" sz="2000">
                <a:solidFill>
                  <a:srgbClr val="0000FF"/>
                </a:solidFill>
                <a:latin typeface="Consolas" panose="020B0609020204030204" pitchFamily="49" charset="0"/>
              </a:rPr>
              <a:t>datetime</a:t>
            </a:r>
            <a:r>
              <a:rPr lang="en-US" altLang="en-US" sz="2000">
                <a:solidFill>
                  <a:srgbClr val="333333"/>
                </a:solidFill>
                <a:latin typeface="Consolas" panose="020B0609020204030204" pitchFamily="49" charset="0"/>
              </a:rPr>
              <a:t>(2007-11-01) </a:t>
            </a:r>
            <a:r>
              <a:rPr lang="en-US" altLang="en-US" sz="2000">
                <a:solidFill>
                  <a:srgbClr val="0000FF"/>
                </a:solidFill>
                <a:latin typeface="Consolas" panose="020B0609020204030204" pitchFamily="49" charset="0"/>
              </a:rPr>
              <a:t>and</a:t>
            </a:r>
            <a:r>
              <a:rPr lang="en-US" altLang="en-US" sz="2000">
                <a:solidFill>
                  <a:srgbClr val="333333"/>
                </a:solidFill>
                <a:latin typeface="Consolas" panose="020B0609020204030204" pitchFamily="49" charset="0"/>
              </a:rPr>
              <a:t> </a:t>
            </a:r>
            <a:r>
              <a:rPr lang="en-US" altLang="en-US" sz="2000">
                <a:solidFill>
                  <a:srgbClr val="C71585"/>
                </a:solidFill>
                <a:latin typeface="Consolas" panose="020B0609020204030204" pitchFamily="49" charset="0"/>
              </a:rPr>
              <a:t>StartTime</a:t>
            </a:r>
            <a:r>
              <a:rPr lang="en-US" altLang="en-US" sz="2000">
                <a:solidFill>
                  <a:srgbClr val="333333"/>
                </a:solidFill>
                <a:latin typeface="Consolas" panose="020B0609020204030204" pitchFamily="49" charset="0"/>
              </a:rPr>
              <a:t> &lt; </a:t>
            </a:r>
            <a:r>
              <a:rPr lang="en-US" altLang="en-US" sz="2000">
                <a:solidFill>
                  <a:srgbClr val="0000FF"/>
                </a:solidFill>
                <a:latin typeface="Consolas" panose="020B0609020204030204" pitchFamily="49" charset="0"/>
              </a:rPr>
              <a:t>datetime</a:t>
            </a:r>
            <a:r>
              <a:rPr lang="en-US" altLang="en-US" sz="2000">
                <a:solidFill>
                  <a:srgbClr val="333333"/>
                </a:solidFill>
                <a:latin typeface="Consolas" panose="020B0609020204030204" pitchFamily="49" charset="0"/>
              </a:rPr>
              <a:t>(2007-12-01) </a:t>
            </a:r>
          </a:p>
          <a:p>
            <a:pPr marL="0" indent="0" eaLnBrk="0" fontAlgn="base" hangingPunct="0">
              <a:lnSpc>
                <a:spcPct val="100000"/>
              </a:lnSpc>
              <a:spcBef>
                <a:spcPct val="0"/>
              </a:spcBef>
              <a:spcAft>
                <a:spcPct val="0"/>
              </a:spcAft>
              <a:buClrTx/>
              <a:buSzTx/>
              <a:buFontTx/>
              <a:buNone/>
            </a:pPr>
            <a:r>
              <a:rPr lang="en-US" altLang="en-US" sz="2000">
                <a:solidFill>
                  <a:srgbClr val="333333"/>
                </a:solidFill>
                <a:latin typeface="Consolas" panose="020B0609020204030204" pitchFamily="49" charset="0"/>
              </a:rPr>
              <a:t>| </a:t>
            </a:r>
            <a:r>
              <a:rPr lang="en-US" altLang="en-US" sz="2000">
                <a:solidFill>
                  <a:srgbClr val="FF0000"/>
                </a:solidFill>
                <a:latin typeface="Consolas" panose="020B0609020204030204" pitchFamily="49" charset="0"/>
              </a:rPr>
              <a:t>where</a:t>
            </a:r>
            <a:r>
              <a:rPr lang="en-US" altLang="en-US" sz="2000">
                <a:solidFill>
                  <a:srgbClr val="333333"/>
                </a:solidFill>
                <a:latin typeface="Consolas" panose="020B0609020204030204" pitchFamily="49" charset="0"/>
              </a:rPr>
              <a:t> </a:t>
            </a:r>
            <a:r>
              <a:rPr lang="en-US" altLang="en-US" sz="2000">
                <a:solidFill>
                  <a:srgbClr val="C71585"/>
                </a:solidFill>
                <a:latin typeface="Consolas" panose="020B0609020204030204" pitchFamily="49" charset="0"/>
              </a:rPr>
              <a:t>State</a:t>
            </a:r>
            <a:r>
              <a:rPr lang="en-US" altLang="en-US" sz="2000">
                <a:solidFill>
                  <a:srgbClr val="333333"/>
                </a:solidFill>
                <a:latin typeface="Consolas" panose="020B0609020204030204" pitchFamily="49" charset="0"/>
              </a:rPr>
              <a:t> == </a:t>
            </a:r>
            <a:r>
              <a:rPr lang="en-US" altLang="en-US" sz="2000">
                <a:solidFill>
                  <a:srgbClr val="B22222"/>
                </a:solidFill>
                <a:latin typeface="Consolas" panose="020B0609020204030204" pitchFamily="49" charset="0"/>
              </a:rPr>
              <a:t>"FLORIDA"</a:t>
            </a:r>
            <a:r>
              <a:rPr lang="en-US" altLang="en-US" sz="2000">
                <a:solidFill>
                  <a:srgbClr val="333333"/>
                </a:solidFill>
                <a:latin typeface="Consolas" panose="020B0609020204030204" pitchFamily="49" charset="0"/>
              </a:rPr>
              <a:t> </a:t>
            </a:r>
          </a:p>
          <a:p>
            <a:pPr marL="0" indent="0" eaLnBrk="0" fontAlgn="base" hangingPunct="0">
              <a:lnSpc>
                <a:spcPct val="100000"/>
              </a:lnSpc>
              <a:spcBef>
                <a:spcPct val="0"/>
              </a:spcBef>
              <a:spcAft>
                <a:spcPct val="0"/>
              </a:spcAft>
              <a:buClrTx/>
              <a:buSzTx/>
              <a:buFontTx/>
              <a:buNone/>
            </a:pPr>
            <a:r>
              <a:rPr lang="en-US" altLang="en-US" sz="2000">
                <a:solidFill>
                  <a:srgbClr val="333333"/>
                </a:solidFill>
                <a:latin typeface="Consolas" panose="020B0609020204030204" pitchFamily="49" charset="0"/>
              </a:rPr>
              <a:t>| </a:t>
            </a:r>
            <a:r>
              <a:rPr lang="en-US" altLang="en-US" sz="2000">
                <a:solidFill>
                  <a:srgbClr val="FF0000"/>
                </a:solidFill>
                <a:latin typeface="Consolas" panose="020B0609020204030204" pitchFamily="49" charset="0"/>
              </a:rPr>
              <a:t>count </a:t>
            </a:r>
            <a:r>
              <a:rPr lang="en-US" altLang="en-US" sz="2000">
                <a:solidFill>
                  <a:srgbClr val="92D050"/>
                </a:solidFill>
                <a:latin typeface="Consolas" panose="020B0609020204030204" pitchFamily="49" charset="0"/>
              </a:rPr>
              <a:t>// inline comment</a:t>
            </a:r>
          </a:p>
          <a:p>
            <a:pPr marL="0" indent="0" eaLnBrk="0" fontAlgn="base" hangingPunct="0">
              <a:lnSpc>
                <a:spcPct val="100000"/>
              </a:lnSpc>
              <a:spcBef>
                <a:spcPct val="0"/>
              </a:spcBef>
              <a:spcAft>
                <a:spcPct val="0"/>
              </a:spcAft>
              <a:buClrTx/>
              <a:buSzTx/>
              <a:buFontTx/>
              <a:buNone/>
            </a:pPr>
            <a:endParaRPr lang="en-US" altLang="en-US" sz="2000">
              <a:solidFill>
                <a:srgbClr val="FF0000"/>
              </a:solidFill>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en-US" altLang="en-US" sz="2000">
                <a:solidFill>
                  <a:srgbClr val="333333"/>
                </a:solidFill>
                <a:latin typeface="Consolas" panose="020B0609020204030204" pitchFamily="49" charset="0"/>
              </a:rPr>
              <a:t> </a:t>
            </a:r>
            <a:endParaRPr lang="en-US" altLang="en-US"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067822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Show </a:t>
            </a:r>
            <a:r>
              <a:rPr lang="en-US" b="0" i="1" dirty="0">
                <a:solidFill>
                  <a:srgbClr val="333333"/>
                </a:solidFill>
                <a:effectLst/>
                <a:latin typeface="Segoe UI" panose="020B0502040204020203" pitchFamily="34" charset="0"/>
              </a:rPr>
              <a:t>n</a:t>
            </a:r>
            <a:r>
              <a:rPr lang="en-US" b="0" i="0" dirty="0">
                <a:solidFill>
                  <a:srgbClr val="333333"/>
                </a:solidFill>
                <a:effectLst/>
                <a:latin typeface="Segoe UI" panose="020B0502040204020203" pitchFamily="34" charset="0"/>
              </a:rPr>
              <a:t> rows: </a:t>
            </a:r>
            <a:r>
              <a:rPr lang="en-US" b="0" i="1" dirty="0">
                <a:solidFill>
                  <a:srgbClr val="333333"/>
                </a:solidFill>
                <a:effectLst/>
                <a:latin typeface="Segoe UI" panose="020B0502040204020203" pitchFamily="34" charset="0"/>
              </a:rPr>
              <a:t>take operator</a:t>
            </a:r>
            <a:endParaRPr lang="en-US" b="0" i="0" dirty="0">
              <a:solidFill>
                <a:srgbClr val="333333"/>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80B3F300-857C-4C53-AFF2-4C531F9214F3}"/>
              </a:ext>
            </a:extLst>
          </p:cNvPr>
          <p:cNvSpPr>
            <a:spLocks noChangeArrowheads="1"/>
          </p:cNvSpPr>
          <p:nvPr/>
        </p:nvSpPr>
        <p:spPr bwMode="auto">
          <a:xfrm>
            <a:off x="741616" y="4107384"/>
            <a:ext cx="10916158"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take 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530624" cy="1738680"/>
          </a:xfrm>
        </p:spPr>
        <p:txBody>
          <a:bodyPr>
            <a:normAutofit fontScale="92500" lnSpcReduction="20000"/>
          </a:bodyPr>
          <a:lstStyle/>
          <a:p>
            <a:r>
              <a:rPr lang="en-US" b="0" i="0" dirty="0">
                <a:solidFill>
                  <a:srgbClr val="333333"/>
                </a:solidFill>
                <a:effectLst/>
                <a:latin typeface="Segoe UI" panose="020B0502040204020203" pitchFamily="34" charset="0"/>
              </a:rPr>
              <a:t>Let's see some data. What's in a random sample of five rows?</a:t>
            </a:r>
          </a:p>
          <a:p>
            <a:r>
              <a:rPr lang="en-US" b="0" i="0" dirty="0">
                <a:solidFill>
                  <a:srgbClr val="171717"/>
                </a:solidFill>
                <a:effectLst/>
                <a:latin typeface="Segoe UI" panose="020B0502040204020203" pitchFamily="34" charset="0"/>
              </a:rPr>
              <a:t>There is no guarantee which records are returned,</a:t>
            </a:r>
            <a:endParaRPr lang="en-US" dirty="0">
              <a:solidFill>
                <a:srgbClr val="333333"/>
              </a:solidFill>
              <a:latin typeface="Segoe UI" panose="020B0502040204020203" pitchFamily="34" charset="0"/>
            </a:endParaRPr>
          </a:p>
          <a:p>
            <a:r>
              <a:rPr lang="en-US" b="0" i="0" dirty="0">
                <a:solidFill>
                  <a:srgbClr val="333333"/>
                </a:solidFill>
                <a:effectLst/>
                <a:latin typeface="Segoe UI" panose="020B0502040204020203" pitchFamily="34" charset="0"/>
              </a:rPr>
              <a:t>Use </a:t>
            </a:r>
            <a:r>
              <a:rPr lang="en-US" b="0" i="0" u="none" strike="noStrike" dirty="0">
                <a:solidFill>
                  <a:srgbClr val="337AB7"/>
                </a:solidFill>
                <a:effectLst/>
                <a:latin typeface="Segoe UI" panose="020B0502040204020203" pitchFamily="34" charset="0"/>
                <a:hlinkClick r:id="rId2"/>
              </a:rPr>
              <a:t>project</a:t>
            </a:r>
            <a:r>
              <a:rPr lang="en-US" b="0" i="0" dirty="0">
                <a:solidFill>
                  <a:srgbClr val="333333"/>
                </a:solidFill>
                <a:effectLst/>
                <a:latin typeface="Segoe UI" panose="020B0502040204020203" pitchFamily="34" charset="0"/>
              </a:rPr>
              <a:t> to pick out only the columns you want. </a:t>
            </a:r>
          </a:p>
          <a:p>
            <a:r>
              <a:rPr lang="en-US" dirty="0">
                <a:solidFill>
                  <a:srgbClr val="333333"/>
                </a:solidFill>
                <a:latin typeface="Segoe UI" panose="020B0502040204020203" pitchFamily="34" charset="0"/>
              </a:rPr>
              <a:t>Take and limit are synonyms</a:t>
            </a:r>
            <a:endParaRPr lang="en-US" b="0" i="0" dirty="0">
              <a:solidFill>
                <a:srgbClr val="333333"/>
              </a:solidFill>
              <a:effectLst/>
              <a:latin typeface="Segoe UI" panose="020B0502040204020203" pitchFamily="34" charset="0"/>
            </a:endParaRPr>
          </a:p>
          <a:p>
            <a:endParaRPr lang="en-US" dirty="0"/>
          </a:p>
        </p:txBody>
      </p:sp>
      <p:sp>
        <p:nvSpPr>
          <p:cNvPr id="3" name="Rectangle 1">
            <a:extLst>
              <a:ext uri="{FF2B5EF4-FFF2-40B4-BE49-F238E27FC236}">
                <a16:creationId xmlns:a16="http://schemas.microsoft.com/office/drawing/2014/main" id="{69ED5276-D0B4-4EBF-BB91-7D18FEF1EED3}"/>
              </a:ext>
            </a:extLst>
          </p:cNvPr>
          <p:cNvSpPr>
            <a:spLocks noChangeArrowheads="1"/>
          </p:cNvSpPr>
          <p:nvPr/>
        </p:nvSpPr>
        <p:spPr bwMode="auto">
          <a:xfrm>
            <a:off x="741616" y="5047736"/>
            <a:ext cx="10916158"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take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EpisodeNarrative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471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Show </a:t>
            </a:r>
            <a:r>
              <a:rPr lang="en-US" b="0" i="1" dirty="0">
                <a:solidFill>
                  <a:srgbClr val="333333"/>
                </a:solidFill>
                <a:effectLst/>
                <a:latin typeface="Segoe UI" panose="020B0502040204020203" pitchFamily="34" charset="0"/>
              </a:rPr>
              <a:t>distinct values</a:t>
            </a:r>
            <a:r>
              <a:rPr lang="en-US" b="0" i="0" dirty="0">
                <a:solidFill>
                  <a:srgbClr val="333333"/>
                </a:solidFill>
                <a:effectLst/>
                <a:latin typeface="Segoe UI" panose="020B0502040204020203" pitchFamily="34" charset="0"/>
              </a:rPr>
              <a:t>: </a:t>
            </a:r>
            <a:r>
              <a:rPr lang="en-US" i="1" dirty="0">
                <a:solidFill>
                  <a:srgbClr val="333333"/>
                </a:solidFill>
                <a:latin typeface="Segoe UI" panose="020B0502040204020203" pitchFamily="34" charset="0"/>
              </a:rPr>
              <a:t>distinct operator</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298720" cy="1450758"/>
          </a:xfrm>
        </p:spPr>
        <p:txBody>
          <a:bodyPr/>
          <a:lstStyle/>
          <a:p>
            <a:r>
              <a:rPr lang="en-US" dirty="0"/>
              <a:t>Produces a table with the distinct combination of the provided columns of the input table.</a:t>
            </a:r>
          </a:p>
        </p:txBody>
      </p:sp>
      <p:sp>
        <p:nvSpPr>
          <p:cNvPr id="3" name="Rectangle 1">
            <a:extLst>
              <a:ext uri="{FF2B5EF4-FFF2-40B4-BE49-F238E27FC236}">
                <a16:creationId xmlns:a16="http://schemas.microsoft.com/office/drawing/2014/main" id="{69ED5276-D0B4-4EBF-BB91-7D18FEF1EED3}"/>
              </a:ext>
            </a:extLst>
          </p:cNvPr>
          <p:cNvSpPr>
            <a:spLocks noChangeArrowheads="1"/>
          </p:cNvSpPr>
          <p:nvPr/>
        </p:nvSpPr>
        <p:spPr bwMode="auto">
          <a:xfrm>
            <a:off x="637921" y="2909528"/>
            <a:ext cx="10916158"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distinct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39F09F5D-12F6-44EB-BB40-9E646F840536}"/>
              </a:ext>
            </a:extLst>
          </p:cNvPr>
          <p:cNvSpPr>
            <a:spLocks noChangeArrowheads="1"/>
          </p:cNvSpPr>
          <p:nvPr/>
        </p:nvSpPr>
        <p:spPr bwMode="auto">
          <a:xfrm>
            <a:off x="589153" y="3927808"/>
            <a:ext cx="10916158"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endParaRPr kumimoji="0" lang="en-US" altLang="en-US" sz="2000" b="0" i="0" u="none" strike="noStrike" cap="none" normalizeH="0" baseline="0" dirty="0">
              <a:ln>
                <a:noFill/>
              </a:ln>
              <a:solidFill>
                <a:srgbClr val="9932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&gt;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(2007-02-01) </a:t>
            </a:r>
            <a:r>
              <a:rPr kumimoji="0" lang="en-US" altLang="en-US" sz="2000" b="0" i="0" u="none" strike="noStrike" cap="none" normalizeH="0" baseline="0" dirty="0">
                <a:ln>
                  <a:noFill/>
                </a:ln>
                <a:solidFill>
                  <a:srgbClr val="0000FF"/>
                </a:solidFill>
                <a:effectLst/>
                <a:latin typeface="Consolas" panose="020B0609020204030204" pitchFamily="49" charset="0"/>
              </a:rPr>
              <a:t>and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&lt;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(2007-03-01)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distinct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EpisodeNarrative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44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What is a scientist after all? It is a curious man looking through a keyhole, the keyhole of nature, trying to know what's going on</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Jacques Yves Cousteau</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Select a subset of columns: </a:t>
            </a:r>
            <a:r>
              <a:rPr lang="en-US" b="0" i="1" dirty="0">
                <a:solidFill>
                  <a:srgbClr val="333333"/>
                </a:solidFill>
                <a:effectLst/>
                <a:latin typeface="Segoe UI" panose="020B0502040204020203" pitchFamily="34" charset="0"/>
              </a:rPr>
              <a:t>project</a:t>
            </a:r>
            <a:endParaRPr lang="en-US" b="0" i="0" dirty="0">
              <a:solidFill>
                <a:srgbClr val="333333"/>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80B3F300-857C-4C53-AFF2-4C531F9214F3}"/>
              </a:ext>
            </a:extLst>
          </p:cNvPr>
          <p:cNvSpPr>
            <a:spLocks noChangeArrowheads="1"/>
          </p:cNvSpPr>
          <p:nvPr/>
        </p:nvSpPr>
        <p:spPr bwMode="auto">
          <a:xfrm>
            <a:off x="949006" y="2869851"/>
            <a:ext cx="10916158" cy="126315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&gt;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(2007-02-01) </a:t>
            </a:r>
            <a:r>
              <a:rPr kumimoji="0" lang="en-US" altLang="en-US" sz="2000" b="0" i="0" u="none" strike="noStrike" cap="none" normalizeH="0" baseline="0" dirty="0">
                <a:ln>
                  <a:noFill/>
                </a:ln>
                <a:solidFill>
                  <a:srgbClr val="0000FF"/>
                </a:solidFill>
                <a:effectLst/>
                <a:latin typeface="Consolas" panose="020B0609020204030204" pitchFamily="49" charset="0"/>
              </a:rPr>
              <a:t>and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&lt;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(2007-03-01)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B22222"/>
                </a:solidFill>
                <a:effectLst/>
                <a:latin typeface="Consolas" panose="020B0609020204030204" pitchFamily="49" charset="0"/>
              </a:rPr>
              <a:t>'Flood'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and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B22222"/>
                </a:solidFill>
                <a:effectLst/>
                <a:latin typeface="Consolas" panose="020B0609020204030204" pitchFamily="49" charset="0"/>
              </a:rPr>
              <a:t>'CALIFORNIA’</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EpisodeNarrative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lstStyle/>
          <a:p>
            <a:r>
              <a:rPr lang="en-US" b="0" i="0" dirty="0">
                <a:solidFill>
                  <a:srgbClr val="333333"/>
                </a:solidFill>
                <a:effectLst/>
                <a:latin typeface="Segoe UI" panose="020B0502040204020203" pitchFamily="34" charset="0"/>
              </a:rPr>
              <a:t>Use </a:t>
            </a:r>
            <a:r>
              <a:rPr lang="en-US" b="0" i="0" u="none" strike="noStrike" dirty="0">
                <a:solidFill>
                  <a:srgbClr val="337AB7"/>
                </a:solidFill>
                <a:effectLst/>
                <a:latin typeface="Segoe UI" panose="020B0502040204020203" pitchFamily="34" charset="0"/>
                <a:hlinkClick r:id="rId2"/>
              </a:rPr>
              <a:t>project</a:t>
            </a:r>
            <a:r>
              <a:rPr lang="en-US" b="0" i="0" dirty="0">
                <a:solidFill>
                  <a:srgbClr val="333333"/>
                </a:solidFill>
                <a:effectLst/>
                <a:latin typeface="Segoe UI" panose="020B0502040204020203" pitchFamily="34" charset="0"/>
              </a:rPr>
              <a:t> to pick out only the columns you want. </a:t>
            </a:r>
            <a:endParaRPr lang="en-US" dirty="0"/>
          </a:p>
        </p:txBody>
      </p:sp>
    </p:spTree>
    <p:extLst>
      <p:ext uri="{BB962C8B-B14F-4D97-AF65-F5344CB8AC3E}">
        <p14:creationId xmlns:p14="http://schemas.microsoft.com/office/powerpoint/2010/main" val="260500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Select a subset of columns: </a:t>
            </a:r>
            <a:r>
              <a:rPr lang="en-US" b="0" i="1" dirty="0">
                <a:solidFill>
                  <a:srgbClr val="333333"/>
                </a:solidFill>
                <a:effectLst/>
                <a:latin typeface="Segoe UI" panose="020B0502040204020203" pitchFamily="34" charset="0"/>
              </a:rPr>
              <a:t>project</a:t>
            </a:r>
            <a:endParaRPr lang="en-US" b="0" i="0" dirty="0">
              <a:solidFill>
                <a:srgbClr val="333333"/>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80B3F300-857C-4C53-AFF2-4C531F9214F3}"/>
              </a:ext>
            </a:extLst>
          </p:cNvPr>
          <p:cNvSpPr>
            <a:spLocks noChangeArrowheads="1"/>
          </p:cNvSpPr>
          <p:nvPr/>
        </p:nvSpPr>
        <p:spPr bwMode="auto">
          <a:xfrm>
            <a:off x="949006" y="2562075"/>
            <a:ext cx="10916158" cy="18787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X=C,                       </a:t>
            </a:r>
            <a:r>
              <a:rPr kumimoji="0" lang="en-US" altLang="en-US" sz="2000" b="0" i="0" u="none" strike="noStrike" cap="none" normalizeH="0" baseline="0" dirty="0">
                <a:ln>
                  <a:noFill/>
                </a:ln>
                <a:solidFill>
                  <a:srgbClr val="00B050"/>
                </a:solidFill>
                <a:effectLst/>
                <a:latin typeface="Consolas" panose="020B0609020204030204" pitchFamily="49" charset="0"/>
              </a:rPr>
              <a:t>// Rename column C to 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A=2*B,                     </a:t>
            </a:r>
            <a:r>
              <a:rPr kumimoji="0" lang="en-US" altLang="en-US" sz="2000" b="0" i="0" u="none" strike="noStrike" cap="none" normalizeH="0" baseline="0" dirty="0">
                <a:ln>
                  <a:noFill/>
                </a:ln>
                <a:solidFill>
                  <a:srgbClr val="00B050"/>
                </a:solidFill>
                <a:effectLst/>
                <a:latin typeface="Consolas" panose="020B0609020204030204" pitchFamily="49" charset="0"/>
              </a:rPr>
              <a:t>// Calculate a new column A from the old 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C=</a:t>
            </a:r>
            <a:r>
              <a:rPr kumimoji="0" lang="en-US" altLang="en-US" sz="2000" b="0" i="0" u="none" strike="noStrike" cap="none" normalizeH="0" baseline="0" dirty="0" err="1">
                <a:ln>
                  <a:noFill/>
                </a:ln>
                <a:solidFill>
                  <a:srgbClr val="00B0F0"/>
                </a:solidFill>
                <a:effectLst/>
                <a:latin typeface="Consolas" panose="020B0609020204030204" pitchFamily="49" charset="0"/>
              </a:rPr>
              <a:t>strcat</a:t>
            </a:r>
            <a:r>
              <a:rPr kumimoji="0" lang="en-US" altLang="en-US" sz="2000" b="0" i="0" u="none" strike="noStrike" cap="none" normalizeH="0" baseline="0" dirty="0">
                <a:ln>
                  <a:noFill/>
                </a:ln>
                <a:solidFill>
                  <a:srgbClr val="9932CC"/>
                </a:solidFill>
                <a:effectLst/>
                <a:latin typeface="Consolas" panose="020B0609020204030204" pitchFamily="49" charset="0"/>
              </a:rPr>
              <a:t>("-",</a:t>
            </a:r>
            <a:r>
              <a:rPr kumimoji="0" lang="en-US" altLang="en-US" sz="2000" b="0" i="0" u="none" strike="noStrike" cap="none" normalizeH="0" baseline="0" dirty="0" err="1">
                <a:ln>
                  <a:noFill/>
                </a:ln>
                <a:solidFill>
                  <a:srgbClr val="00B0F0"/>
                </a:solidFill>
                <a:effectLst/>
                <a:latin typeface="Consolas" panose="020B0609020204030204" pitchFamily="49" charset="0"/>
              </a:rPr>
              <a:t>tostring</a:t>
            </a:r>
            <a:r>
              <a:rPr kumimoji="0" lang="en-US" altLang="en-US" sz="2000" b="0" i="0" u="none" strike="noStrike" cap="none" normalizeH="0" baseline="0" dirty="0">
                <a:ln>
                  <a:noFill/>
                </a:ln>
                <a:solidFill>
                  <a:srgbClr val="9932CC"/>
                </a:solidFill>
                <a:effectLst/>
                <a:latin typeface="Consolas" panose="020B0609020204030204" pitchFamily="49" charset="0"/>
              </a:rPr>
              <a:t>(C)), </a:t>
            </a:r>
            <a:r>
              <a:rPr kumimoji="0" lang="en-US" altLang="en-US" sz="2000" b="0" i="0" u="none" strike="noStrike" cap="none" normalizeH="0" baseline="0" dirty="0">
                <a:ln>
                  <a:noFill/>
                </a:ln>
                <a:solidFill>
                  <a:srgbClr val="00B050"/>
                </a:solidFill>
                <a:effectLst/>
                <a:latin typeface="Consolas" panose="020B0609020204030204" pitchFamily="49" charset="0"/>
              </a:rPr>
              <a:t>// Calculate a new column C from the old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B=2*B                      </a:t>
            </a:r>
            <a:r>
              <a:rPr kumimoji="0" lang="en-US" altLang="en-US" sz="2000" b="0" i="0" u="none" strike="noStrike" cap="none" normalizeH="0" baseline="0" dirty="0">
                <a:ln>
                  <a:noFill/>
                </a:ln>
                <a:solidFill>
                  <a:srgbClr val="00B050"/>
                </a:solidFill>
                <a:effectLst/>
                <a:latin typeface="Consolas" panose="020B0609020204030204" pitchFamily="49" charset="0"/>
              </a:rPr>
              <a:t>// Calculate a new column B from the old B</a:t>
            </a:r>
            <a:endParaRPr kumimoji="0" lang="en-US" altLang="en-US" sz="2000" b="0" i="0" u="none" strike="noStrike" cap="none" normalizeH="0" baseline="0" dirty="0">
              <a:ln>
                <a:noFill/>
              </a:ln>
              <a:solidFill>
                <a:srgbClr val="00B050"/>
              </a:solidFill>
              <a:effectLst/>
              <a:latin typeface="Arial" panose="020B0604020202020204"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lstStyle/>
          <a:p>
            <a:r>
              <a:rPr lang="en-US" b="0" i="0" dirty="0">
                <a:solidFill>
                  <a:srgbClr val="333333"/>
                </a:solidFill>
                <a:effectLst/>
                <a:latin typeface="Segoe UI" panose="020B0502040204020203" pitchFamily="34" charset="0"/>
              </a:rPr>
              <a:t>Use </a:t>
            </a:r>
            <a:r>
              <a:rPr lang="en-US" b="0" i="0" u="none" strike="noStrike" dirty="0">
                <a:solidFill>
                  <a:srgbClr val="337AB7"/>
                </a:solidFill>
                <a:effectLst/>
                <a:latin typeface="Segoe UI" panose="020B0502040204020203" pitchFamily="34" charset="0"/>
                <a:hlinkClick r:id="rId2"/>
              </a:rPr>
              <a:t>project</a:t>
            </a:r>
            <a:r>
              <a:rPr lang="en-US" b="0" i="0" dirty="0">
                <a:solidFill>
                  <a:srgbClr val="333333"/>
                </a:solidFill>
                <a:effectLst/>
                <a:latin typeface="Segoe UI" panose="020B0502040204020203" pitchFamily="34" charset="0"/>
              </a:rPr>
              <a:t> to pick out only the columns you want. </a:t>
            </a:r>
            <a:endParaRPr lang="en-US" dirty="0"/>
          </a:p>
        </p:txBody>
      </p:sp>
    </p:spTree>
    <p:extLst>
      <p:ext uri="{BB962C8B-B14F-4D97-AF65-F5344CB8AC3E}">
        <p14:creationId xmlns:p14="http://schemas.microsoft.com/office/powerpoint/2010/main" val="169145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r>
              <a:rPr lang="en-US" b="0" i="0" dirty="0">
                <a:solidFill>
                  <a:srgbClr val="333333"/>
                </a:solidFill>
                <a:effectLst/>
                <a:latin typeface="Segoe UI" panose="020B0502040204020203" pitchFamily="34" charset="0"/>
              </a:rPr>
              <a:t>Order results: </a:t>
            </a:r>
            <a:r>
              <a:rPr lang="en-US" b="0" i="1" dirty="0">
                <a:solidFill>
                  <a:srgbClr val="333333"/>
                </a:solidFill>
                <a:effectLst/>
                <a:latin typeface="Segoe UI" panose="020B0502040204020203" pitchFamily="34" charset="0"/>
              </a:rPr>
              <a:t>sort</a:t>
            </a:r>
            <a:r>
              <a:rPr lang="en-US" b="0" i="0" dirty="0">
                <a:solidFill>
                  <a:srgbClr val="333333"/>
                </a:solidFill>
                <a:effectLst/>
                <a:latin typeface="Segoe UI" panose="020B0502040204020203" pitchFamily="34" charset="0"/>
              </a:rPr>
              <a:t>, </a:t>
            </a:r>
            <a:r>
              <a:rPr lang="en-US" b="0" i="1" dirty="0">
                <a:solidFill>
                  <a:srgbClr val="333333"/>
                </a:solidFill>
                <a:effectLst/>
                <a:latin typeface="Segoe UI" panose="020B0502040204020203" pitchFamily="34" charset="0"/>
              </a:rPr>
              <a:t>top</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lstStyle/>
          <a:p>
            <a:r>
              <a:rPr lang="en-US" b="0" i="0" dirty="0">
                <a:solidFill>
                  <a:srgbClr val="333333"/>
                </a:solidFill>
                <a:effectLst/>
                <a:latin typeface="Segoe UI" panose="020B0502040204020203" pitchFamily="34" charset="0"/>
              </a:rPr>
              <a:t>Show me the first </a:t>
            </a:r>
            <a:r>
              <a:rPr lang="en-US" b="0" i="1" dirty="0">
                <a:solidFill>
                  <a:srgbClr val="333333"/>
                </a:solidFill>
                <a:effectLst/>
                <a:latin typeface="Segoe UI" panose="020B0502040204020203" pitchFamily="34" charset="0"/>
              </a:rPr>
              <a:t>n</a:t>
            </a:r>
            <a:r>
              <a:rPr lang="en-US" b="0" i="0" dirty="0">
                <a:solidFill>
                  <a:srgbClr val="333333"/>
                </a:solidFill>
                <a:effectLst/>
                <a:latin typeface="Segoe UI" panose="020B0502040204020203" pitchFamily="34" charset="0"/>
              </a:rPr>
              <a:t> rows, ordered by a specific column:</a:t>
            </a:r>
            <a:endParaRPr lang="en-US" dirty="0"/>
          </a:p>
        </p:txBody>
      </p:sp>
      <p:sp>
        <p:nvSpPr>
          <p:cNvPr id="3" name="Rectangle 1">
            <a:extLst>
              <a:ext uri="{FF2B5EF4-FFF2-40B4-BE49-F238E27FC236}">
                <a16:creationId xmlns:a16="http://schemas.microsoft.com/office/drawing/2014/main" id="{474AD314-A381-4DCD-9198-739C323E4F95}"/>
              </a:ext>
            </a:extLst>
          </p:cNvPr>
          <p:cNvSpPr>
            <a:spLocks noChangeArrowheads="1"/>
          </p:cNvSpPr>
          <p:nvPr/>
        </p:nvSpPr>
        <p:spPr bwMode="auto">
          <a:xfrm>
            <a:off x="1162015" y="2801951"/>
            <a:ext cx="8872109"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top</a:t>
            </a:r>
            <a:r>
              <a:rPr kumimoji="0" lang="en-US" altLang="en-US" sz="2000" b="0" i="0" u="none" strike="noStrike" cap="none" normalizeH="0" baseline="0" dirty="0">
                <a:ln>
                  <a:noFill/>
                </a:ln>
                <a:solidFill>
                  <a:srgbClr val="333333"/>
                </a:solidFill>
                <a:effectLst/>
                <a:latin typeface="Consolas" panose="020B0609020204030204" pitchFamily="49" charset="0"/>
              </a:rPr>
              <a:t> 5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desc</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EventNarrative</a:t>
            </a:r>
            <a:r>
              <a:rPr kumimoji="0" lang="en-US" altLang="en-US" sz="2000" b="0" i="0" u="none" strike="noStrike" cap="none" normalizeH="0" baseline="0" dirty="0">
                <a:ln>
                  <a:noFill/>
                </a:ln>
                <a:solidFill>
                  <a:srgbClr val="333333"/>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9CCB1DE-154E-4C90-81CA-12F09C33473B}"/>
              </a:ext>
            </a:extLst>
          </p:cNvPr>
          <p:cNvSpPr>
            <a:spLocks noChangeArrowheads="1"/>
          </p:cNvSpPr>
          <p:nvPr/>
        </p:nvSpPr>
        <p:spPr bwMode="auto">
          <a:xfrm>
            <a:off x="1162015" y="3944933"/>
            <a:ext cx="8872109" cy="126315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sort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desc</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take</a:t>
            </a:r>
            <a:r>
              <a:rPr kumimoji="0" lang="en-US" altLang="en-US" sz="2000" b="0" i="0" u="none" strike="noStrike" cap="none" normalizeH="0" baseline="0" dirty="0">
                <a:ln>
                  <a:noFill/>
                </a:ln>
                <a:solidFill>
                  <a:srgbClr val="333333"/>
                </a:solidFill>
                <a:effectLst/>
                <a:latin typeface="Consolas" panose="020B0609020204030204" pitchFamily="49" charset="0"/>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EventNarrative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019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Compute derived columns: </a:t>
            </a:r>
            <a:r>
              <a:rPr lang="en-US" b="0" i="1" dirty="0">
                <a:solidFill>
                  <a:srgbClr val="333333"/>
                </a:solidFill>
                <a:effectLst/>
                <a:latin typeface="Segoe UI" panose="020B0502040204020203" pitchFamily="34" charset="0"/>
              </a:rPr>
              <a:t>extend</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lstStyle/>
          <a:p>
            <a:r>
              <a:rPr lang="en-US" b="0" i="0" dirty="0">
                <a:solidFill>
                  <a:srgbClr val="333333"/>
                </a:solidFill>
                <a:effectLst/>
                <a:latin typeface="Segoe UI" panose="020B0502040204020203" pitchFamily="34" charset="0"/>
              </a:rPr>
              <a:t>Create a new column by computing a value in every row:</a:t>
            </a:r>
            <a:endParaRPr lang="en-US" dirty="0"/>
          </a:p>
        </p:txBody>
      </p:sp>
      <p:sp>
        <p:nvSpPr>
          <p:cNvPr id="6" name="Rectangle 1">
            <a:extLst>
              <a:ext uri="{FF2B5EF4-FFF2-40B4-BE49-F238E27FC236}">
                <a16:creationId xmlns:a16="http://schemas.microsoft.com/office/drawing/2014/main" id="{BA568C9C-F36C-4212-8AC1-F2A12353749B}"/>
              </a:ext>
            </a:extLst>
          </p:cNvPr>
          <p:cNvSpPr>
            <a:spLocks noChangeArrowheads="1"/>
          </p:cNvSpPr>
          <p:nvPr/>
        </p:nvSpPr>
        <p:spPr bwMode="auto">
          <a:xfrm>
            <a:off x="1221897" y="3287073"/>
            <a:ext cx="8872108" cy="126315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limit</a:t>
            </a:r>
            <a:r>
              <a:rPr kumimoji="0" lang="en-US" altLang="en-US" sz="2000" b="0" i="0" u="none" strike="noStrike" cap="none" normalizeH="0" baseline="0" dirty="0">
                <a:ln>
                  <a:noFill/>
                </a:ln>
                <a:solidFill>
                  <a:srgbClr val="333333"/>
                </a:solidFill>
                <a:effectLst/>
                <a:latin typeface="Consolas" panose="020B0609020204030204" pitchFamily="49" charset="0"/>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extend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800080"/>
                </a:solidFill>
                <a:effectLst/>
                <a:latin typeface="Consolas" panose="020B0609020204030204" pitchFamily="49" charset="0"/>
              </a:rPr>
              <a:t>Duration</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EndTime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800080"/>
                </a:solidFill>
                <a:effectLst/>
                <a:latin typeface="Consolas" panose="020B0609020204030204" pitchFamily="49" charset="0"/>
              </a:rPr>
              <a:t>Duration</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795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r>
              <a:rPr lang="en-US" b="0" i="0" dirty="0">
                <a:solidFill>
                  <a:srgbClr val="333333"/>
                </a:solidFill>
                <a:effectLst/>
                <a:latin typeface="Segoe UI" panose="020B0502040204020203" pitchFamily="34" charset="0"/>
              </a:rPr>
              <a:t>Aggregate groups of rows: </a:t>
            </a:r>
            <a:r>
              <a:rPr lang="en-US" b="0" i="1" dirty="0">
                <a:solidFill>
                  <a:srgbClr val="333333"/>
                </a:solidFill>
                <a:effectLst/>
                <a:latin typeface="Segoe UI" panose="020B0502040204020203" pitchFamily="34" charset="0"/>
              </a:rPr>
              <a:t>summarize</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lstStyle/>
          <a:p>
            <a:r>
              <a:rPr lang="en-US" b="0" i="0" dirty="0">
                <a:solidFill>
                  <a:srgbClr val="333333"/>
                </a:solidFill>
                <a:effectLst/>
                <a:latin typeface="Segoe UI" panose="020B0502040204020203" pitchFamily="34" charset="0"/>
              </a:rPr>
              <a:t>summarize groups together rows that have the same values in the by clause, and then uses an aggregation function (for example, count) to combine each group in a single row.</a:t>
            </a:r>
            <a:endParaRPr lang="en-US" dirty="0"/>
          </a:p>
        </p:txBody>
      </p:sp>
      <p:sp>
        <p:nvSpPr>
          <p:cNvPr id="3" name="Rectangle 1">
            <a:extLst>
              <a:ext uri="{FF2B5EF4-FFF2-40B4-BE49-F238E27FC236}">
                <a16:creationId xmlns:a16="http://schemas.microsoft.com/office/drawing/2014/main" id="{32C2A3BD-5718-49A2-8CA3-22DD5BB5FE3E}"/>
              </a:ext>
            </a:extLst>
          </p:cNvPr>
          <p:cNvSpPr>
            <a:spLocks noChangeArrowheads="1"/>
          </p:cNvSpPr>
          <p:nvPr/>
        </p:nvSpPr>
        <p:spPr bwMode="auto">
          <a:xfrm>
            <a:off x="667862" y="3595230"/>
            <a:ext cx="6214685"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summarize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8DAE082-709F-445A-8E8D-A00F55311A10}"/>
              </a:ext>
            </a:extLst>
          </p:cNvPr>
          <p:cNvSpPr>
            <a:spLocks noChangeArrowheads="1"/>
          </p:cNvSpPr>
          <p:nvPr/>
        </p:nvSpPr>
        <p:spPr bwMode="auto">
          <a:xfrm>
            <a:off x="667862" y="4642951"/>
            <a:ext cx="10856275"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summarize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StormCount</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TypeOfStorms</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err="1">
                <a:ln>
                  <a:noFill/>
                </a:ln>
                <a:solidFill>
                  <a:srgbClr val="0000FF"/>
                </a:solidFill>
                <a:effectLst/>
                <a:latin typeface="Consolas" panose="020B0609020204030204" pitchFamily="49" charset="0"/>
              </a:rPr>
              <a:t>dcount</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err="1">
                <a:ln>
                  <a:noFill/>
                </a:ln>
                <a:solidFill>
                  <a:srgbClr val="C71585"/>
                </a:solidFill>
                <a:effectLst/>
                <a:latin typeface="Consolas" panose="020B0609020204030204" pitchFamily="49" charset="0"/>
              </a:rPr>
              <a:t>EventType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top</a:t>
            </a:r>
            <a:r>
              <a:rPr kumimoji="0" lang="en-US" altLang="en-US" sz="2000" b="0" i="0" u="none" strike="noStrike" cap="none" normalizeH="0" baseline="0" dirty="0">
                <a:ln>
                  <a:noFill/>
                </a:ln>
                <a:solidFill>
                  <a:srgbClr val="333333"/>
                </a:solidFill>
                <a:effectLst/>
                <a:latin typeface="Consolas" panose="020B0609020204030204" pitchFamily="49" charset="0"/>
              </a:rPr>
              <a:t> 5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StormCount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desc</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399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r>
              <a:rPr lang="en-US" b="0" i="1" dirty="0">
                <a:solidFill>
                  <a:srgbClr val="333333"/>
                </a:solidFill>
                <a:effectLst/>
                <a:latin typeface="Segoe UI" panose="020B0502040204020203" pitchFamily="34" charset="0"/>
              </a:rPr>
              <a:t>Summarize: list of aggregate functions</a:t>
            </a:r>
            <a:endParaRPr lang="en-US" b="0" i="0" dirty="0">
              <a:solidFill>
                <a:srgbClr val="333333"/>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id="{B162CA08-095D-4BC3-95DF-44500A3545E5}"/>
              </a:ext>
            </a:extLst>
          </p:cNvPr>
          <p:cNvGraphicFramePr/>
          <p:nvPr>
            <p:extLst>
              <p:ext uri="{D42A27DB-BD31-4B8C-83A1-F6EECF244321}">
                <p14:modId xmlns:p14="http://schemas.microsoft.com/office/powerpoint/2010/main" val="1166915514"/>
              </p:ext>
            </p:extLst>
          </p:nvPr>
        </p:nvGraphicFramePr>
        <p:xfrm>
          <a:off x="1275735" y="1976285"/>
          <a:ext cx="9955162" cy="4437686"/>
        </p:xfrm>
        <a:graphic>
          <a:graphicData uri="http://schemas.openxmlformats.org/drawingml/2006/table">
            <a:tbl>
              <a:tblPr/>
              <a:tblGrid>
                <a:gridCol w="2984563">
                  <a:extLst>
                    <a:ext uri="{9D8B030D-6E8A-4147-A177-3AD203B41FA5}">
                      <a16:colId xmlns:a16="http://schemas.microsoft.com/office/drawing/2014/main" val="2079255382"/>
                    </a:ext>
                  </a:extLst>
                </a:gridCol>
                <a:gridCol w="4323536">
                  <a:extLst>
                    <a:ext uri="{9D8B030D-6E8A-4147-A177-3AD203B41FA5}">
                      <a16:colId xmlns:a16="http://schemas.microsoft.com/office/drawing/2014/main" val="3620768476"/>
                    </a:ext>
                  </a:extLst>
                </a:gridCol>
                <a:gridCol w="2647063">
                  <a:extLst>
                    <a:ext uri="{9D8B030D-6E8A-4147-A177-3AD203B41FA5}">
                      <a16:colId xmlns:a16="http://schemas.microsoft.com/office/drawing/2014/main" val="108237549"/>
                    </a:ext>
                  </a:extLst>
                </a:gridCol>
              </a:tblGrid>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3"/>
                        </a:rPr>
                        <a:t>any()</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4"/>
                        </a:rPr>
                        <a:t>dcountif()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5"/>
                        </a:rPr>
                        <a:t>percentiles_array()</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332069348"/>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6"/>
                        </a:rPr>
                        <a:t>anyif()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7"/>
                        </a:rPr>
                        <a:t>make_bag()</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5"/>
                        </a:rPr>
                        <a:t>percentilesw()</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588199649"/>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8"/>
                        </a:rPr>
                        <a:t>arg_max()</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9"/>
                        </a:rPr>
                        <a:t>make_bag_if()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5"/>
                        </a:rPr>
                        <a:t>percentilesw_array()</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136681319"/>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0"/>
                        </a:rPr>
                        <a:t>arg_min()</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1"/>
                        </a:rPr>
                        <a:t>make_list()</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2"/>
                        </a:rPr>
                        <a:t>stdev()</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493365553"/>
                  </a:ext>
                </a:extLst>
              </a:tr>
              <a:tr h="223140">
                <a:tc>
                  <a:txBody>
                    <a:bodyPr/>
                    <a:lstStyle/>
                    <a:p>
                      <a:pPr algn="l" fontAlgn="ctr">
                        <a:spcBef>
                          <a:spcPts val="0"/>
                        </a:spcBef>
                        <a:spcAft>
                          <a:spcPts val="0"/>
                        </a:spcAft>
                      </a:pPr>
                      <a:r>
                        <a:rPr lang="en-US" sz="2200" b="0" i="0" u="sng" strike="noStrike" baseline="0" dirty="0">
                          <a:solidFill>
                            <a:srgbClr val="FF0000"/>
                          </a:solidFill>
                          <a:effectLst/>
                          <a:latin typeface="Calibri" panose="020F0502020204030204" pitchFamily="34" charset="0"/>
                          <a:hlinkClick r:id="rId13">
                            <a:extLst>
                              <a:ext uri="{A12FA001-AC4F-418D-AE19-62706E023703}">
                                <ahyp:hlinkClr xmlns:ahyp="http://schemas.microsoft.com/office/drawing/2018/hyperlinkcolor" val="tx"/>
                              </a:ext>
                            </a:extLst>
                          </a:hlinkClick>
                        </a:rPr>
                        <a:t>avg()</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4"/>
                        </a:rPr>
                        <a:t>make_list_if()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5"/>
                        </a:rPr>
                        <a:t>stdevif()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552897"/>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6"/>
                        </a:rPr>
                        <a:t>avgif()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7"/>
                        </a:rPr>
                        <a:t>make_list_with_nulls()</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dirty="0">
                          <a:solidFill>
                            <a:srgbClr val="FF0000"/>
                          </a:solidFill>
                          <a:effectLst/>
                          <a:latin typeface="Calibri" panose="020F0502020204030204" pitchFamily="34" charset="0"/>
                          <a:hlinkClick r:id="rId18">
                            <a:extLst>
                              <a:ext uri="{A12FA001-AC4F-418D-AE19-62706E023703}">
                                <ahyp:hlinkClr xmlns:ahyp="http://schemas.microsoft.com/office/drawing/2018/hyperlinkcolor" val="tx"/>
                              </a:ext>
                            </a:extLst>
                          </a:hlinkClick>
                        </a:rPr>
                        <a:t>sum()</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71906144"/>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19"/>
                        </a:rPr>
                        <a:t>binary_all_and</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0"/>
                        </a:rPr>
                        <a:t>make_set()</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dirty="0" err="1">
                          <a:solidFill>
                            <a:srgbClr val="FF0000"/>
                          </a:solidFill>
                          <a:effectLst/>
                          <a:latin typeface="Calibri" panose="020F0502020204030204" pitchFamily="34" charset="0"/>
                          <a:hlinkClick r:id="rId21">
                            <a:extLst>
                              <a:ext uri="{A12FA001-AC4F-418D-AE19-62706E023703}">
                                <ahyp:hlinkClr xmlns:ahyp="http://schemas.microsoft.com/office/drawing/2018/hyperlinkcolor" val="tx"/>
                              </a:ext>
                            </a:extLst>
                          </a:hlinkClick>
                        </a:rPr>
                        <a:t>sumif</a:t>
                      </a:r>
                      <a:r>
                        <a:rPr lang="en-US" sz="2200" b="0" i="0" u="sng" strike="noStrike" baseline="0" dirty="0">
                          <a:solidFill>
                            <a:srgbClr val="FF0000"/>
                          </a:solidFill>
                          <a:effectLst/>
                          <a:latin typeface="Calibri" panose="020F0502020204030204" pitchFamily="34" charset="0"/>
                          <a:hlinkClick r:id="rId21">
                            <a:extLst>
                              <a:ext uri="{A12FA001-AC4F-418D-AE19-62706E023703}">
                                <ahyp:hlinkClr xmlns:ahyp="http://schemas.microsoft.com/office/drawing/2018/hyperlinkcolor" val="tx"/>
                              </a:ext>
                            </a:extLst>
                          </a:hlinkClick>
                        </a:rPr>
                        <a:t>()</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415913848"/>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2"/>
                        </a:rPr>
                        <a:t>binary_all_or</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3"/>
                        </a:rPr>
                        <a:t>make_set_if()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4"/>
                        </a:rPr>
                        <a:t>variance()</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3076620"/>
                  </a:ext>
                </a:extLst>
              </a:tr>
              <a:tr h="223140">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5"/>
                        </a:rPr>
                        <a:t>binary_all_xor</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dirty="0">
                          <a:solidFill>
                            <a:srgbClr val="FF0000"/>
                          </a:solidFill>
                          <a:effectLst/>
                          <a:latin typeface="Calibri" panose="020F0502020204030204" pitchFamily="34" charset="0"/>
                          <a:hlinkClick r:id="rId26">
                            <a:extLst>
                              <a:ext uri="{A12FA001-AC4F-418D-AE19-62706E023703}">
                                <ahyp:hlinkClr xmlns:ahyp="http://schemas.microsoft.com/office/drawing/2018/hyperlinkcolor" val="tx"/>
                              </a:ext>
                            </a:extLst>
                          </a:hlinkClick>
                        </a:rPr>
                        <a:t>max()</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7"/>
                        </a:rPr>
                        <a:t>varianceif()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976886408"/>
                  </a:ext>
                </a:extLst>
              </a:tr>
              <a:tr h="344183">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28"/>
                        </a:rPr>
                        <a:t>buildschema()</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dirty="0" err="1">
                          <a:solidFill>
                            <a:srgbClr val="0563C1"/>
                          </a:solidFill>
                          <a:effectLst/>
                          <a:latin typeface="Calibri" panose="020F0502020204030204" pitchFamily="34" charset="0"/>
                          <a:hlinkClick r:id="rId29"/>
                        </a:rPr>
                        <a:t>maxif</a:t>
                      </a:r>
                      <a:r>
                        <a:rPr lang="en-US" sz="2200" b="0" i="0" u="sng" strike="noStrike" baseline="0" dirty="0">
                          <a:solidFill>
                            <a:srgbClr val="0563C1"/>
                          </a:solidFill>
                          <a:effectLst/>
                          <a:latin typeface="Calibri" panose="020F0502020204030204" pitchFamily="34" charset="0"/>
                          <a:hlinkClick r:id="rId29"/>
                        </a:rPr>
                        <a:t>()</a:t>
                      </a:r>
                      <a:endParaRPr lang="en-US" sz="2200" b="0" i="0" u="none" strike="noStrike" baseline="0" dirty="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4218720449"/>
                  </a:ext>
                </a:extLst>
              </a:tr>
              <a:tr h="344183">
                <a:tc>
                  <a:txBody>
                    <a:bodyPr/>
                    <a:lstStyle/>
                    <a:p>
                      <a:pPr algn="l" fontAlgn="ctr">
                        <a:spcBef>
                          <a:spcPts val="0"/>
                        </a:spcBef>
                        <a:spcAft>
                          <a:spcPts val="0"/>
                        </a:spcAft>
                      </a:pPr>
                      <a:r>
                        <a:rPr lang="en-US" sz="2200" b="0" i="0" u="sng" strike="noStrike" baseline="0" dirty="0">
                          <a:solidFill>
                            <a:srgbClr val="FF0000"/>
                          </a:solidFill>
                          <a:effectLst/>
                          <a:latin typeface="Calibri" panose="020F0502020204030204" pitchFamily="34" charset="0"/>
                          <a:hlinkClick r:id="rId30">
                            <a:extLst>
                              <a:ext uri="{A12FA001-AC4F-418D-AE19-62706E023703}">
                                <ahyp:hlinkClr xmlns:ahyp="http://schemas.microsoft.com/office/drawing/2018/hyperlinkcolor" val="tx"/>
                              </a:ext>
                            </a:extLst>
                          </a:hlinkClick>
                        </a:rPr>
                        <a:t>count()</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dirty="0">
                          <a:solidFill>
                            <a:srgbClr val="FF0000"/>
                          </a:solidFill>
                          <a:effectLst/>
                          <a:latin typeface="Calibri" panose="020F0502020204030204" pitchFamily="34" charset="0"/>
                          <a:hlinkClick r:id="rId31">
                            <a:extLst>
                              <a:ext uri="{A12FA001-AC4F-418D-AE19-62706E023703}">
                                <ahyp:hlinkClr xmlns:ahyp="http://schemas.microsoft.com/office/drawing/2018/hyperlinkcolor" val="tx"/>
                              </a:ext>
                            </a:extLst>
                          </a:hlinkClick>
                        </a:rPr>
                        <a:t>min()</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a:noFill/>
                    </a:lnT>
                    <a:lnB>
                      <a:noFill/>
                    </a:lnB>
                  </a:tcPr>
                </a:tc>
                <a:extLst>
                  <a:ext uri="{0D108BD9-81ED-4DB2-BD59-A6C34878D82A}">
                    <a16:rowId xmlns:a16="http://schemas.microsoft.com/office/drawing/2014/main" val="677756792"/>
                  </a:ext>
                </a:extLst>
              </a:tr>
              <a:tr h="344183">
                <a:tc>
                  <a:txBody>
                    <a:bodyPr/>
                    <a:lstStyle/>
                    <a:p>
                      <a:pPr algn="l" fontAlgn="ctr">
                        <a:spcBef>
                          <a:spcPts val="0"/>
                        </a:spcBef>
                        <a:spcAft>
                          <a:spcPts val="0"/>
                        </a:spcAft>
                      </a:pPr>
                      <a:r>
                        <a:rPr lang="en-US" sz="2200" b="0" i="0" u="sng" strike="noStrike" baseline="0" dirty="0" err="1">
                          <a:solidFill>
                            <a:srgbClr val="FF0000"/>
                          </a:solidFill>
                          <a:effectLst/>
                          <a:latin typeface="Calibri" panose="020F0502020204030204" pitchFamily="34" charset="0"/>
                          <a:hlinkClick r:id="rId32">
                            <a:extLst>
                              <a:ext uri="{A12FA001-AC4F-418D-AE19-62706E023703}">
                                <ahyp:hlinkClr xmlns:ahyp="http://schemas.microsoft.com/office/drawing/2018/hyperlinkcolor" val="tx"/>
                              </a:ext>
                            </a:extLst>
                          </a:hlinkClick>
                        </a:rPr>
                        <a:t>countif</a:t>
                      </a:r>
                      <a:r>
                        <a:rPr lang="en-US" sz="2200" b="0" i="0" u="sng" strike="noStrike" baseline="0" dirty="0">
                          <a:solidFill>
                            <a:srgbClr val="FF0000"/>
                          </a:solidFill>
                          <a:effectLst/>
                          <a:latin typeface="Calibri" panose="020F0502020204030204" pitchFamily="34" charset="0"/>
                          <a:hlinkClick r:id="rId32">
                            <a:extLst>
                              <a:ext uri="{A12FA001-AC4F-418D-AE19-62706E023703}">
                                <ahyp:hlinkClr xmlns:ahyp="http://schemas.microsoft.com/office/drawing/2018/hyperlinkcolor" val="tx"/>
                              </a:ext>
                            </a:extLst>
                          </a:hlinkClick>
                        </a:rPr>
                        <a:t>()</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33"/>
                        </a:rPr>
                        <a:t>minif()</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spcBef>
                          <a:spcPts val="0"/>
                        </a:spcBef>
                        <a:spcAft>
                          <a:spcPts val="0"/>
                        </a:spcAft>
                      </a:pPr>
                      <a:endParaRPr lang="en-US" sz="2200" b="0" i="0" u="none" strike="noStrike" baseline="0">
                        <a:effectLst/>
                        <a:latin typeface="Arial" panose="020B0604020202020204" pitchFamily="34" charset="0"/>
                      </a:endParaRPr>
                    </a:p>
                  </a:txBody>
                  <a:tcPr marL="4826" marR="4826" marT="4826" marB="0" anchor="b">
                    <a:lnL>
                      <a:noFill/>
                    </a:lnL>
                    <a:lnR>
                      <a:noFill/>
                    </a:lnR>
                    <a:lnT>
                      <a:noFill/>
                    </a:lnT>
                    <a:lnB>
                      <a:noFill/>
                    </a:lnB>
                  </a:tcPr>
                </a:tc>
                <a:extLst>
                  <a:ext uri="{0D108BD9-81ED-4DB2-BD59-A6C34878D82A}">
                    <a16:rowId xmlns:a16="http://schemas.microsoft.com/office/drawing/2014/main" val="3121398656"/>
                  </a:ext>
                </a:extLst>
              </a:tr>
              <a:tr h="344183">
                <a:tc>
                  <a:txBody>
                    <a:bodyPr/>
                    <a:lstStyle/>
                    <a:p>
                      <a:pPr algn="l" fontAlgn="ctr">
                        <a:spcBef>
                          <a:spcPts val="0"/>
                        </a:spcBef>
                        <a:spcAft>
                          <a:spcPts val="0"/>
                        </a:spcAft>
                      </a:pPr>
                      <a:r>
                        <a:rPr lang="en-US" sz="2200" b="0" i="0" u="sng" strike="noStrike" baseline="0" dirty="0" err="1">
                          <a:solidFill>
                            <a:srgbClr val="FF0000"/>
                          </a:solidFill>
                          <a:effectLst/>
                          <a:latin typeface="Calibri" panose="020F0502020204030204" pitchFamily="34" charset="0"/>
                          <a:hlinkClick r:id="rId34">
                            <a:extLst>
                              <a:ext uri="{A12FA001-AC4F-418D-AE19-62706E023703}">
                                <ahyp:hlinkClr xmlns:ahyp="http://schemas.microsoft.com/office/drawing/2018/hyperlinkcolor" val="tx"/>
                              </a:ext>
                            </a:extLst>
                          </a:hlinkClick>
                        </a:rPr>
                        <a:t>dcount</a:t>
                      </a:r>
                      <a:r>
                        <a:rPr lang="en-US" sz="2200" b="0" i="0" u="sng" strike="noStrike" baseline="0" dirty="0">
                          <a:solidFill>
                            <a:srgbClr val="FF0000"/>
                          </a:solidFill>
                          <a:effectLst/>
                          <a:latin typeface="Calibri" panose="020F0502020204030204" pitchFamily="34" charset="0"/>
                          <a:hlinkClick r:id="rId34">
                            <a:extLst>
                              <a:ext uri="{A12FA001-AC4F-418D-AE19-62706E023703}">
                                <ahyp:hlinkClr xmlns:ahyp="http://schemas.microsoft.com/office/drawing/2018/hyperlinkcolor" val="tx"/>
                              </a:ext>
                            </a:extLst>
                          </a:hlinkClick>
                        </a:rPr>
                        <a:t>()</a:t>
                      </a:r>
                      <a:endParaRPr lang="en-US" sz="2200" b="0" i="0" u="none" strike="noStrike" baseline="0" dirty="0">
                        <a:solidFill>
                          <a:srgbClr val="FF0000"/>
                        </a:solidFill>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2200" b="0" i="0" u="sng" strike="noStrike" baseline="0">
                          <a:solidFill>
                            <a:srgbClr val="0563C1"/>
                          </a:solidFill>
                          <a:effectLst/>
                          <a:latin typeface="Calibri" panose="020F0502020204030204" pitchFamily="34" charset="0"/>
                          <a:hlinkClick r:id="rId5"/>
                        </a:rPr>
                        <a:t>percentiles()</a:t>
                      </a:r>
                      <a:endParaRPr lang="en-US" sz="2200" b="0" i="0" u="none" strike="noStrike" baseline="0">
                        <a:effectLst/>
                        <a:latin typeface="Arial" panose="020B0604020202020204" pitchFamily="34" charset="0"/>
                      </a:endParaRPr>
                    </a:p>
                  </a:txBody>
                  <a:tcPr marL="4826" marR="4826" marT="482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dirty="0">
                        <a:effectLst/>
                        <a:latin typeface="Arial" panose="020B0604020202020204" pitchFamily="34" charset="0"/>
                      </a:endParaRPr>
                    </a:p>
                  </a:txBody>
                  <a:tcPr marL="4826" marR="4826" marT="4826" marB="0" anchor="b">
                    <a:lnL>
                      <a:noFill/>
                    </a:lnL>
                    <a:lnR>
                      <a:noFill/>
                    </a:lnR>
                    <a:lnT>
                      <a:noFill/>
                    </a:lnT>
                    <a:lnB>
                      <a:noFill/>
                    </a:lnB>
                  </a:tcPr>
                </a:tc>
                <a:extLst>
                  <a:ext uri="{0D108BD9-81ED-4DB2-BD59-A6C34878D82A}">
                    <a16:rowId xmlns:a16="http://schemas.microsoft.com/office/drawing/2014/main" val="4268096784"/>
                  </a:ext>
                </a:extLst>
              </a:tr>
            </a:tbl>
          </a:graphicData>
        </a:graphic>
      </p:graphicFrame>
    </p:spTree>
    <p:extLst>
      <p:ext uri="{BB962C8B-B14F-4D97-AF65-F5344CB8AC3E}">
        <p14:creationId xmlns:p14="http://schemas.microsoft.com/office/powerpoint/2010/main" val="1703410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B7D2EA0-B7CD-4C92-84DC-FAB97FF46FA8}"/>
              </a:ext>
            </a:extLst>
          </p:cNvPr>
          <p:cNvGraphicFramePr/>
          <p:nvPr>
            <p:extLst>
              <p:ext uri="{D42A27DB-BD31-4B8C-83A1-F6EECF244321}">
                <p14:modId xmlns:p14="http://schemas.microsoft.com/office/powerpoint/2010/main" val="3937342699"/>
              </p:ext>
            </p:extLst>
          </p:nvPr>
        </p:nvGraphicFramePr>
        <p:xfrm>
          <a:off x="390832" y="-1"/>
          <a:ext cx="8303342" cy="6732648"/>
        </p:xfrm>
        <a:graphic>
          <a:graphicData uri="http://schemas.openxmlformats.org/drawingml/2006/table">
            <a:tbl>
              <a:tblPr/>
              <a:tblGrid>
                <a:gridCol w="2193911">
                  <a:extLst>
                    <a:ext uri="{9D8B030D-6E8A-4147-A177-3AD203B41FA5}">
                      <a16:colId xmlns:a16="http://schemas.microsoft.com/office/drawing/2014/main" val="1090584689"/>
                    </a:ext>
                  </a:extLst>
                </a:gridCol>
                <a:gridCol w="6109431">
                  <a:extLst>
                    <a:ext uri="{9D8B030D-6E8A-4147-A177-3AD203B41FA5}">
                      <a16:colId xmlns:a16="http://schemas.microsoft.com/office/drawing/2014/main" val="1882788463"/>
                    </a:ext>
                  </a:extLst>
                </a:gridCol>
              </a:tblGrid>
              <a:tr h="187018">
                <a:tc>
                  <a:txBody>
                    <a:bodyPr/>
                    <a:lstStyle/>
                    <a:p>
                      <a:pPr algn="ctr" fontAlgn="ctr">
                        <a:spcBef>
                          <a:spcPts val="0"/>
                        </a:spcBef>
                        <a:spcAft>
                          <a:spcPts val="0"/>
                        </a:spcAft>
                      </a:pPr>
                      <a:r>
                        <a:rPr lang="en-US" sz="600" b="1" i="0" u="none" strike="noStrike">
                          <a:solidFill>
                            <a:srgbClr val="FFFFFF"/>
                          </a:solidFill>
                          <a:effectLst/>
                          <a:latin typeface="Calibri" panose="020F0502020204030204" pitchFamily="34" charset="0"/>
                        </a:rPr>
                        <a:t>Function</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spcBef>
                          <a:spcPts val="0"/>
                        </a:spcBef>
                        <a:spcAft>
                          <a:spcPts val="0"/>
                        </a:spcAft>
                      </a:pPr>
                      <a:r>
                        <a:rPr lang="en-US" sz="600" b="1" i="0" u="none" strike="noStrike">
                          <a:solidFill>
                            <a:srgbClr val="FFFFFF"/>
                          </a:solidFill>
                          <a:effectLst/>
                          <a:latin typeface="Calibri" panose="020F0502020204030204" pitchFamily="34" charset="0"/>
                        </a:rPr>
                        <a:t>Description</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471360018"/>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
                        </a:rPr>
                        <a:t>any()</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random non-empty value for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30890313"/>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3"/>
                        </a:rPr>
                        <a:t>anyif()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random non-empty value for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12226758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4"/>
                        </a:rPr>
                        <a:t>arg_max()</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one or more expressions when the argument is maximized</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0009418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5"/>
                        </a:rPr>
                        <a:t>arg_min()</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one or more expressions when the argument is minimized</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13770836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6"/>
                        </a:rPr>
                        <a:t>avg()</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an average value across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85098273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7"/>
                        </a:rPr>
                        <a:t>avgif()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an average value across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056679767"/>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8"/>
                        </a:rPr>
                        <a:t>binary_all_and</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aggregated value using the binary </a:t>
                      </a:r>
                      <a:r>
                        <a:rPr lang="en-US" sz="500" b="0" i="0" u="none" strike="noStrike">
                          <a:solidFill>
                            <a:srgbClr val="000000"/>
                          </a:solidFill>
                          <a:effectLst/>
                          <a:latin typeface="Arial Unicode MS"/>
                        </a:rPr>
                        <a:t>AND</a:t>
                      </a:r>
                      <a:r>
                        <a:rPr lang="en-US" sz="600" b="0" i="0" u="none" strike="noStrike">
                          <a:solidFill>
                            <a:srgbClr val="000000"/>
                          </a:solidFill>
                          <a:effectLst/>
                          <a:latin typeface="Calibri" panose="020F0502020204030204" pitchFamily="34" charset="0"/>
                        </a:rPr>
                        <a:t>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74407437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9"/>
                        </a:rPr>
                        <a:t>binary_all_or</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aggregated value using the binary </a:t>
                      </a:r>
                      <a:r>
                        <a:rPr lang="en-US" sz="500" b="0" i="0" u="none" strike="noStrike">
                          <a:solidFill>
                            <a:srgbClr val="000000"/>
                          </a:solidFill>
                          <a:effectLst/>
                          <a:latin typeface="Arial Unicode MS"/>
                        </a:rPr>
                        <a:t>OR</a:t>
                      </a:r>
                      <a:r>
                        <a:rPr lang="en-US" sz="600" b="0" i="0" u="none" strike="noStrike">
                          <a:solidFill>
                            <a:srgbClr val="000000"/>
                          </a:solidFill>
                          <a:effectLst/>
                          <a:latin typeface="Calibri" panose="020F0502020204030204" pitchFamily="34" charset="0"/>
                        </a:rPr>
                        <a:t>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36220196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0"/>
                        </a:rPr>
                        <a:t>binary_all_xor</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aggregated value using the binary </a:t>
                      </a:r>
                      <a:r>
                        <a:rPr lang="en-US" sz="500" b="0" i="0" u="none" strike="noStrike">
                          <a:solidFill>
                            <a:srgbClr val="000000"/>
                          </a:solidFill>
                          <a:effectLst/>
                          <a:latin typeface="Arial Unicode MS"/>
                        </a:rPr>
                        <a:t>XOR</a:t>
                      </a:r>
                      <a:r>
                        <a:rPr lang="en-US" sz="600" b="0" i="0" u="none" strike="noStrike">
                          <a:solidFill>
                            <a:srgbClr val="000000"/>
                          </a:solidFill>
                          <a:effectLst/>
                          <a:latin typeface="Calibri" panose="020F0502020204030204" pitchFamily="34" charset="0"/>
                        </a:rPr>
                        <a:t>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92192936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1"/>
                        </a:rPr>
                        <a:t>buildschema()</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minimal schema that admits all values of the </a:t>
                      </a:r>
                      <a:r>
                        <a:rPr lang="en-US" sz="500" b="0" i="0" u="none" strike="noStrike">
                          <a:solidFill>
                            <a:srgbClr val="000000"/>
                          </a:solidFill>
                          <a:effectLst/>
                          <a:latin typeface="Arial Unicode MS"/>
                        </a:rPr>
                        <a:t>dynamic</a:t>
                      </a:r>
                      <a:r>
                        <a:rPr lang="en-US" sz="600" b="0" i="0" u="none" strike="noStrike">
                          <a:solidFill>
                            <a:srgbClr val="000000"/>
                          </a:solidFill>
                          <a:effectLst/>
                          <a:latin typeface="Calibri" panose="020F0502020204030204" pitchFamily="34" charset="0"/>
                        </a:rPr>
                        <a:t> input</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40772476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2"/>
                        </a:rPr>
                        <a:t>count()</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count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01936857"/>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3"/>
                        </a:rPr>
                        <a:t>countif()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count with the predicate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91522244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4"/>
                        </a:rPr>
                        <a:t>dcount()</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an approximate distinct count of the group elements</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5595562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5"/>
                        </a:rPr>
                        <a:t>dcountif()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an approximate distinct count of the group elements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48759260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6"/>
                        </a:rPr>
                        <a:t>make_bag()</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property bag of dynamic values within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93320526"/>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7"/>
                        </a:rPr>
                        <a:t>make_bag_if()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property bag of dynamic values within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0906588"/>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8"/>
                        </a:rPr>
                        <a:t>make_list()</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list of all the values within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42014882"/>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19"/>
                        </a:rPr>
                        <a:t>make_list_if()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list of all the values within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91612665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0"/>
                        </a:rPr>
                        <a:t>make_list_with_nulls()</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list of all the values within the group, including null values</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58834146"/>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1"/>
                        </a:rPr>
                        <a:t>make_set()</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set of distinct values within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95250446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2"/>
                        </a:rPr>
                        <a:t>make_set_if()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a set of distinct values within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6891032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3"/>
                        </a:rPr>
                        <a:t>max()</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maximum value across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021922297"/>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4"/>
                        </a:rPr>
                        <a:t>maxif()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maximum value across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37731506"/>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5"/>
                        </a:rPr>
                        <a:t>min()</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minimum value across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676550863"/>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6"/>
                        </a:rPr>
                        <a:t>minif()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minimum value across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6839893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7"/>
                        </a:rPr>
                        <a:t>percentiles()</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percentile approximate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18958104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7"/>
                        </a:rPr>
                        <a:t>percentiles_array()</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percentiles approximates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77364384"/>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7"/>
                        </a:rPr>
                        <a:t>percentilesw()</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weighted percentile approximate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087648678"/>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7"/>
                        </a:rPr>
                        <a:t>percentilesw_array()</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weighted percentiles approximates of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003229640"/>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8"/>
                        </a:rPr>
                        <a:t>stdev()</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standard deviation across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117994452"/>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29"/>
                        </a:rPr>
                        <a:t>stdevif()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standard deviation across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52253767"/>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30"/>
                        </a:rPr>
                        <a:t>sum()</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sum of the elements within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85193065"/>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31"/>
                        </a:rPr>
                        <a:t>sumif()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sum of the elements within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66453591"/>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32"/>
                        </a:rPr>
                        <a:t>variance()</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variance across the group</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020341319"/>
                  </a:ext>
                </a:extLst>
              </a:tr>
              <a:tr h="187018">
                <a:tc>
                  <a:txBody>
                    <a:bodyPr/>
                    <a:lstStyle/>
                    <a:p>
                      <a:pPr algn="l" fontAlgn="ctr">
                        <a:spcBef>
                          <a:spcPts val="0"/>
                        </a:spcBef>
                        <a:spcAft>
                          <a:spcPts val="0"/>
                        </a:spcAft>
                      </a:pPr>
                      <a:r>
                        <a:rPr lang="en-US" sz="600" b="0" i="0" u="sng" strike="noStrike">
                          <a:solidFill>
                            <a:srgbClr val="0563C1"/>
                          </a:solidFill>
                          <a:effectLst/>
                          <a:latin typeface="Calibri" panose="020F0502020204030204" pitchFamily="34" charset="0"/>
                          <a:hlinkClick r:id="rId33"/>
                        </a:rPr>
                        <a:t>varianceif()</a:t>
                      </a:r>
                      <a:endParaRPr lang="en-US" sz="1000" b="0" i="0" u="none" strike="noStrike">
                        <a:effectLst/>
                        <a:latin typeface="Arial" panose="020B0604020202020204" pitchFamily="34" charset="0"/>
                      </a:endParaRPr>
                    </a:p>
                  </a:txBody>
                  <a:tcPr marL="2646" marR="2646" marT="2646"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spcBef>
                          <a:spcPts val="0"/>
                        </a:spcBef>
                        <a:spcAft>
                          <a:spcPts val="0"/>
                        </a:spcAft>
                      </a:pPr>
                      <a:r>
                        <a:rPr lang="en-US" sz="600" b="0" i="0" u="none" strike="noStrike">
                          <a:solidFill>
                            <a:srgbClr val="000000"/>
                          </a:solidFill>
                          <a:effectLst/>
                          <a:latin typeface="Calibri" panose="020F0502020204030204" pitchFamily="34" charset="0"/>
                        </a:rPr>
                        <a:t>Returns the variance across the group (with predicate)</a:t>
                      </a:r>
                      <a:endParaRPr lang="en-US" sz="1000" b="0" i="0" u="none" strike="noStrike">
                        <a:effectLst/>
                        <a:latin typeface="Arial" panose="020B0604020202020204" pitchFamily="34" charset="0"/>
                      </a:endParaRPr>
                    </a:p>
                  </a:txBody>
                  <a:tcPr marL="2646" marR="2646" marT="2646"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32478581"/>
                  </a:ext>
                </a:extLst>
              </a:tr>
            </a:tbl>
          </a:graphicData>
        </a:graphic>
      </p:graphicFrame>
    </p:spTree>
    <p:extLst>
      <p:ext uri="{BB962C8B-B14F-4D97-AF65-F5344CB8AC3E}">
        <p14:creationId xmlns:p14="http://schemas.microsoft.com/office/powerpoint/2010/main" val="19147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pPr algn="l" latinLnBrk="0"/>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Summarize by scalar values</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8326165" cy="1450758"/>
          </a:xfrm>
        </p:spPr>
        <p:txBody>
          <a:bodyPr>
            <a:normAutofit fontScale="92500" lnSpcReduction="10000"/>
          </a:bodyPr>
          <a:lstStyle/>
          <a:p>
            <a:r>
              <a:rPr lang="en-US" b="0" i="0" dirty="0">
                <a:solidFill>
                  <a:srgbClr val="333333"/>
                </a:solidFill>
                <a:effectLst/>
                <a:latin typeface="Segoe UI" panose="020B0502040204020203" pitchFamily="34" charset="0"/>
              </a:rPr>
              <a:t>You can use scalar (numeric, time, or interval) values in the by clause, but you'll want to put the values into bins by using the bin() function:</a:t>
            </a:r>
          </a:p>
          <a:p>
            <a:r>
              <a:rPr lang="en-US" b="0" i="0" dirty="0">
                <a:solidFill>
                  <a:srgbClr val="333333"/>
                </a:solidFill>
                <a:effectLst/>
                <a:latin typeface="Segoe UI" panose="020B0502040204020203" pitchFamily="34" charset="0"/>
              </a:rPr>
              <a:t>bin() function simply reduces every value to the nearest multiple of the modulus that you supply, so that summarize can assign the rows to groups.</a:t>
            </a:r>
          </a:p>
          <a:p>
            <a:endParaRPr lang="en-US" dirty="0"/>
          </a:p>
        </p:txBody>
      </p:sp>
      <p:sp>
        <p:nvSpPr>
          <p:cNvPr id="6" name="Rectangle 1">
            <a:extLst>
              <a:ext uri="{FF2B5EF4-FFF2-40B4-BE49-F238E27FC236}">
                <a16:creationId xmlns:a16="http://schemas.microsoft.com/office/drawing/2014/main" id="{12A26977-BBAA-4BA9-AC97-4682C7C207FA}"/>
              </a:ext>
            </a:extLst>
          </p:cNvPr>
          <p:cNvSpPr>
            <a:spLocks noChangeArrowheads="1"/>
          </p:cNvSpPr>
          <p:nvPr/>
        </p:nvSpPr>
        <p:spPr bwMode="auto">
          <a:xfrm>
            <a:off x="579388" y="3821203"/>
            <a:ext cx="10846565"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&gt;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(2007-02-14) </a:t>
            </a:r>
            <a:r>
              <a:rPr kumimoji="0" lang="en-US" altLang="en-US" sz="2000" b="0" i="0" u="none" strike="noStrike" cap="none" normalizeH="0" baseline="0" dirty="0">
                <a:ln>
                  <a:noFill/>
                </a:ln>
                <a:solidFill>
                  <a:srgbClr val="0000FF"/>
                </a:solidFill>
                <a:effectLst/>
                <a:latin typeface="Consolas" panose="020B0609020204030204" pitchFamily="49" charset="0"/>
              </a:rPr>
              <a:t>and</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&lt; </a:t>
            </a:r>
            <a:r>
              <a:rPr kumimoji="0" lang="en-US" altLang="en-US" sz="2000" b="0" i="0" u="none" strike="noStrike" cap="none" normalizeH="0" baseline="0" dirty="0">
                <a:ln>
                  <a:noFill/>
                </a:ln>
                <a:solidFill>
                  <a:srgbClr val="0000FF"/>
                </a:solidFill>
                <a:effectLst/>
                <a:latin typeface="Consolas" panose="020B0609020204030204" pitchFamily="49" charset="0"/>
              </a:rPr>
              <a:t>datetime</a:t>
            </a:r>
            <a:r>
              <a:rPr kumimoji="0" lang="en-US" altLang="en-US" sz="2000" b="0" i="0" u="none" strike="noStrike" cap="none" normalizeH="0" baseline="0" dirty="0">
                <a:ln>
                  <a:noFill/>
                </a:ln>
                <a:solidFill>
                  <a:srgbClr val="333333"/>
                </a:solidFill>
                <a:effectLst/>
                <a:latin typeface="Consolas" panose="020B0609020204030204" pitchFamily="49" charset="0"/>
              </a:rPr>
              <a:t>(2007-02-21)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summarize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bin</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1d)</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7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D61ABB-B95E-441E-B3A0-EC93827808FA}"/>
              </a:ext>
            </a:extLst>
          </p:cNvPr>
          <p:cNvPicPr>
            <a:picLocks noChangeAspect="1"/>
          </p:cNvPicPr>
          <p:nvPr/>
        </p:nvPicPr>
        <p:blipFill>
          <a:blip r:embed="rId2"/>
          <a:stretch>
            <a:fillRect/>
          </a:stretch>
        </p:blipFill>
        <p:spPr>
          <a:xfrm>
            <a:off x="5437848" y="3821204"/>
            <a:ext cx="6244354" cy="2337218"/>
          </a:xfrm>
          <a:prstGeom prst="rect">
            <a:avLst/>
          </a:prstGeom>
        </p:spPr>
      </p:pic>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Display a chart or table: </a:t>
            </a:r>
            <a:r>
              <a:rPr lang="en-US" b="0" i="1" dirty="0">
                <a:solidFill>
                  <a:srgbClr val="333333"/>
                </a:solidFill>
                <a:effectLst/>
                <a:latin typeface="Segoe UI" panose="020B0502040204020203" pitchFamily="34" charset="0"/>
              </a:rPr>
              <a:t>render</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333333"/>
                </a:solidFill>
                <a:effectLst/>
                <a:latin typeface="Segoe UI" panose="020B0502040204020203" pitchFamily="34" charset="0"/>
              </a:rPr>
              <a:t>You can project two columns and use them as the x-axis and the y-axis of a chart:</a:t>
            </a:r>
            <a:endParaRPr lang="en-US" dirty="0"/>
          </a:p>
        </p:txBody>
      </p:sp>
      <p:sp>
        <p:nvSpPr>
          <p:cNvPr id="3" name="Rectangle 1">
            <a:extLst>
              <a:ext uri="{FF2B5EF4-FFF2-40B4-BE49-F238E27FC236}">
                <a16:creationId xmlns:a16="http://schemas.microsoft.com/office/drawing/2014/main" id="{4E046011-0A23-4CC6-8345-2D834CDFFB8A}"/>
              </a:ext>
            </a:extLst>
          </p:cNvPr>
          <p:cNvSpPr>
            <a:spLocks noChangeArrowheads="1"/>
          </p:cNvSpPr>
          <p:nvPr/>
        </p:nvSpPr>
        <p:spPr bwMode="auto">
          <a:xfrm>
            <a:off x="1097280" y="2674881"/>
            <a:ext cx="9794600" cy="18787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summarize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800080"/>
                </a:solidFill>
                <a:effectLst/>
                <a:latin typeface="Consolas" panose="020B0609020204030204" pitchFamily="49" charset="0"/>
              </a:rPr>
              <a:t>mid</a:t>
            </a:r>
            <a:r>
              <a:rPr kumimoji="0" lang="en-US" altLang="en-US" sz="2000" b="0" i="0" u="none" strike="noStrike" cap="none" normalizeH="0" baseline="0" dirty="0">
                <a:ln>
                  <a:noFill/>
                </a:ln>
                <a:solidFill>
                  <a:srgbClr val="333333"/>
                </a:solidFill>
                <a:effectLst/>
                <a:latin typeface="Consolas" panose="020B0609020204030204" pitchFamily="49" charset="0"/>
              </a:rPr>
              <a:t> = </a:t>
            </a:r>
            <a:r>
              <a:rPr kumimoji="0" lang="en-US" altLang="en-US" sz="2000" b="0" i="0" u="none" strike="noStrike" cap="none" normalizeH="0" baseline="0" dirty="0">
                <a:ln>
                  <a:noFill/>
                </a:ln>
                <a:solidFill>
                  <a:srgbClr val="0000FF"/>
                </a:solidFill>
                <a:effectLst/>
                <a:latin typeface="Consolas" panose="020B0609020204030204" pitchFamily="49" charset="0"/>
              </a:rPr>
              <a:t>avg</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err="1">
                <a:ln>
                  <a:noFill/>
                </a:ln>
                <a:solidFill>
                  <a:srgbClr val="C71585"/>
                </a:solidFill>
                <a:effectLst/>
                <a:latin typeface="Consolas" panose="020B0609020204030204" pitchFamily="49" charset="0"/>
              </a:rPr>
              <a:t>BeginLat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sort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800080"/>
                </a:solidFill>
                <a:effectLst/>
                <a:latin typeface="Consolas" panose="020B0609020204030204" pitchFamily="49" charset="0"/>
              </a:rPr>
              <a:t>mid</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where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 &gt; 1800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project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C71585"/>
                </a:solidFill>
                <a:effectLst/>
                <a:latin typeface="Consolas" panose="020B0609020204030204" pitchFamily="49" charset="0"/>
              </a:rPr>
              <a:t>State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render</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0000FF"/>
                </a:solidFill>
                <a:effectLst/>
                <a:latin typeface="Consolas" panose="020B0609020204030204" pitchFamily="49" charset="0"/>
              </a:rPr>
              <a:t>columnchart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5180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99E5B3-8124-4CD7-89F3-756B01B61A80}"/>
              </a:ext>
            </a:extLst>
          </p:cNvPr>
          <p:cNvPicPr>
            <a:picLocks noChangeAspect="1"/>
          </p:cNvPicPr>
          <p:nvPr/>
        </p:nvPicPr>
        <p:blipFill>
          <a:blip r:embed="rId2"/>
          <a:stretch>
            <a:fillRect/>
          </a:stretch>
        </p:blipFill>
        <p:spPr>
          <a:xfrm>
            <a:off x="4054109" y="3238837"/>
            <a:ext cx="7385331" cy="2804177"/>
          </a:xfrm>
          <a:prstGeom prst="rect">
            <a:avLst/>
          </a:prstGeom>
        </p:spPr>
      </p:pic>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Display a chart or table: </a:t>
            </a:r>
            <a:r>
              <a:rPr lang="en-US" b="0" i="0" dirty="0" err="1">
                <a:solidFill>
                  <a:srgbClr val="333333"/>
                </a:solidFill>
                <a:effectLst/>
                <a:latin typeface="Segoe UI" panose="020B0502040204020203" pitchFamily="34" charset="0"/>
              </a:rPr>
              <a:t>Timecharts</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333333"/>
                </a:solidFill>
                <a:effectLst/>
                <a:latin typeface="Segoe UI" panose="020B0502040204020203" pitchFamily="34" charset="0"/>
              </a:rPr>
              <a:t>You can project two columns and use them as the x-axis and the y-axis of a chart:</a:t>
            </a:r>
            <a:endParaRPr lang="en-US" dirty="0"/>
          </a:p>
        </p:txBody>
      </p:sp>
      <p:sp>
        <p:nvSpPr>
          <p:cNvPr id="4" name="Rectangle 1">
            <a:extLst>
              <a:ext uri="{FF2B5EF4-FFF2-40B4-BE49-F238E27FC236}">
                <a16:creationId xmlns:a16="http://schemas.microsoft.com/office/drawing/2014/main" id="{B0D60781-43E6-462B-ABDF-BD4BA57645A8}"/>
              </a:ext>
            </a:extLst>
          </p:cNvPr>
          <p:cNvSpPr>
            <a:spLocks noChangeArrowheads="1"/>
          </p:cNvSpPr>
          <p:nvPr/>
        </p:nvSpPr>
        <p:spPr bwMode="auto">
          <a:xfrm>
            <a:off x="1351369" y="2761147"/>
            <a:ext cx="7994932" cy="955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StormEvents</a:t>
            </a:r>
            <a:r>
              <a:rPr kumimoji="0" lang="en-US" altLang="en-US" sz="2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summarize</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800080"/>
                </a:solidFill>
                <a:effectLst/>
                <a:latin typeface="Consolas" panose="020B0609020204030204" pitchFamily="49" charset="0"/>
              </a:rPr>
              <a:t>event_count</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count</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by</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bin</a:t>
            </a:r>
            <a:r>
              <a:rPr kumimoji="0" lang="en-US" altLang="en-US" sz="2000" b="0" i="0" u="none" strike="noStrike" cap="none" normalizeH="0" baseline="0" dirty="0">
                <a:ln>
                  <a:noFill/>
                </a:ln>
                <a:solidFill>
                  <a:srgbClr val="333333"/>
                </a:solidFill>
                <a:effectLst/>
                <a:latin typeface="Consolas" panose="020B0609020204030204" pitchFamily="49" charset="0"/>
              </a:rPr>
              <a:t>(</a:t>
            </a:r>
            <a:r>
              <a:rPr kumimoji="0" lang="en-US" altLang="en-US" sz="2000" b="0" i="0" u="none" strike="noStrike" cap="none" normalizeH="0" baseline="0" dirty="0" err="1">
                <a:ln>
                  <a:noFill/>
                </a:ln>
                <a:solidFill>
                  <a:srgbClr val="C71585"/>
                </a:solidFill>
                <a:effectLst/>
                <a:latin typeface="Consolas" panose="020B0609020204030204" pitchFamily="49" charset="0"/>
              </a:rPr>
              <a:t>StartTime</a:t>
            </a:r>
            <a:r>
              <a:rPr kumimoji="0" lang="en-US" altLang="en-US" sz="2000" b="0" i="0" u="none" strike="noStrike" cap="none" normalizeH="0" baseline="0" dirty="0">
                <a:ln>
                  <a:noFill/>
                </a:ln>
                <a:solidFill>
                  <a:srgbClr val="333333"/>
                </a:solidFill>
                <a:effectLst/>
                <a:latin typeface="Consolas" panose="020B0609020204030204" pitchFamily="49" charset="0"/>
              </a:rPr>
              <a:t>, 1d)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a:ln>
                  <a:noFill/>
                </a:ln>
                <a:solidFill>
                  <a:srgbClr val="FF0000"/>
                </a:solidFill>
                <a:effectLst/>
                <a:latin typeface="Consolas" panose="020B0609020204030204" pitchFamily="49" charset="0"/>
              </a:rPr>
              <a:t>render</a:t>
            </a:r>
            <a:r>
              <a:rPr kumimoji="0" lang="en-US" altLang="en-US" sz="2000" b="0" i="0" u="none" strike="noStrike" cap="none" normalizeH="0" baseline="0" dirty="0">
                <a:ln>
                  <a:noFill/>
                </a:ln>
                <a:solidFill>
                  <a:srgbClr val="333333"/>
                </a:solidFill>
                <a:effectLst/>
                <a:latin typeface="Consolas" panose="020B0609020204030204" pitchFamily="49" charset="0"/>
              </a:rPr>
              <a:t> </a:t>
            </a:r>
            <a:r>
              <a:rPr kumimoji="0" lang="en-US" altLang="en-US" sz="2000" b="0" i="0" u="none" strike="noStrike" cap="none" normalizeH="0" baseline="0" dirty="0" err="1">
                <a:ln>
                  <a:noFill/>
                </a:ln>
                <a:solidFill>
                  <a:srgbClr val="0000FF"/>
                </a:solidFill>
                <a:effectLst/>
                <a:latin typeface="Consolas" panose="020B0609020204030204" pitchFamily="49" charset="0"/>
              </a:rPr>
              <a:t>timechart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437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864174-A3F1-481D-BEB7-FD1C6D7CC525}"/>
              </a:ext>
            </a:extLst>
          </p:cNvPr>
          <p:cNvSpPr>
            <a:spLocks noGrp="1"/>
          </p:cNvSpPr>
          <p:nvPr>
            <p:ph idx="1"/>
          </p:nvPr>
        </p:nvSpPr>
        <p:spPr/>
        <p:txBody>
          <a:bodyPr/>
          <a:lstStyle/>
          <a:p>
            <a:r>
              <a:rPr lang="en-US" dirty="0"/>
              <a:t>Introduction to Kusto Query Language</a:t>
            </a:r>
          </a:p>
          <a:p>
            <a:r>
              <a:rPr lang="en-US" dirty="0"/>
              <a:t>Essential elements</a:t>
            </a:r>
          </a:p>
          <a:p>
            <a:r>
              <a:rPr lang="en-US" dirty="0"/>
              <a:t>String and </a:t>
            </a:r>
            <a:r>
              <a:rPr lang="en-US" dirty="0" err="1"/>
              <a:t>DateTime</a:t>
            </a:r>
            <a:r>
              <a:rPr lang="en-US" dirty="0"/>
              <a:t> Functions</a:t>
            </a:r>
          </a:p>
          <a:p>
            <a:r>
              <a:rPr lang="en-US" dirty="0"/>
              <a:t>Parsing Functions</a:t>
            </a:r>
          </a:p>
          <a:p>
            <a:r>
              <a:rPr lang="en-US" dirty="0"/>
              <a:t> </a:t>
            </a:r>
          </a:p>
        </p:txBody>
      </p:sp>
    </p:spTree>
    <p:extLst>
      <p:ext uri="{BB962C8B-B14F-4D97-AF65-F5344CB8AC3E}">
        <p14:creationId xmlns:p14="http://schemas.microsoft.com/office/powerpoint/2010/main" val="162157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a:xfrm>
            <a:off x="1066800" y="206477"/>
            <a:ext cx="10058400" cy="1578077"/>
          </a:xfrm>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render visualizations</a:t>
            </a:r>
            <a:endParaRPr lang="en-US" dirty="0"/>
          </a:p>
        </p:txBody>
      </p:sp>
      <p:graphicFrame>
        <p:nvGraphicFramePr>
          <p:cNvPr id="5" name="Table 4">
            <a:extLst>
              <a:ext uri="{FF2B5EF4-FFF2-40B4-BE49-F238E27FC236}">
                <a16:creationId xmlns:a16="http://schemas.microsoft.com/office/drawing/2014/main" id="{0D589664-D21E-41CB-B3AA-48510B037048}"/>
              </a:ext>
            </a:extLst>
          </p:cNvPr>
          <p:cNvGraphicFramePr/>
          <p:nvPr>
            <p:extLst>
              <p:ext uri="{D42A27DB-BD31-4B8C-83A1-F6EECF244321}">
                <p14:modId xmlns:p14="http://schemas.microsoft.com/office/powerpoint/2010/main" val="1387949165"/>
              </p:ext>
            </p:extLst>
          </p:nvPr>
        </p:nvGraphicFramePr>
        <p:xfrm>
          <a:off x="2514599" y="2507226"/>
          <a:ext cx="6076335" cy="2970604"/>
        </p:xfrm>
        <a:graphic>
          <a:graphicData uri="http://schemas.openxmlformats.org/drawingml/2006/table">
            <a:tbl>
              <a:tblPr/>
              <a:tblGrid>
                <a:gridCol w="3065054">
                  <a:extLst>
                    <a:ext uri="{9D8B030D-6E8A-4147-A177-3AD203B41FA5}">
                      <a16:colId xmlns:a16="http://schemas.microsoft.com/office/drawing/2014/main" val="2437488064"/>
                    </a:ext>
                  </a:extLst>
                </a:gridCol>
                <a:gridCol w="3011281">
                  <a:extLst>
                    <a:ext uri="{9D8B030D-6E8A-4147-A177-3AD203B41FA5}">
                      <a16:colId xmlns:a16="http://schemas.microsoft.com/office/drawing/2014/main" val="3671181764"/>
                    </a:ext>
                  </a:extLst>
                </a:gridCol>
              </a:tblGrid>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anomalychart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piechart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399945829"/>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areachart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pivotchart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477760229"/>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barchart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scatterchart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71758076"/>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card</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stackedareachart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192499593"/>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columnchart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table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2755520"/>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ladderchart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timechart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318541775"/>
                  </a:ext>
                </a:extLst>
              </a:tr>
              <a:tr h="424372">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linechart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timepivot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394816257"/>
                  </a:ext>
                </a:extLst>
              </a:tr>
            </a:tbl>
          </a:graphicData>
        </a:graphic>
      </p:graphicFrame>
    </p:spTree>
    <p:extLst>
      <p:ext uri="{BB962C8B-B14F-4D97-AF65-F5344CB8AC3E}">
        <p14:creationId xmlns:p14="http://schemas.microsoft.com/office/powerpoint/2010/main" val="2476087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02 : </a:t>
            </a:r>
            <a:r>
              <a:rPr lang="en-US" sz="2500" dirty="0">
                <a:solidFill>
                  <a:srgbClr val="FFFFFF"/>
                </a:solidFill>
              </a:rPr>
              <a:t>O</a:t>
            </a:r>
            <a:r>
              <a:rPr lang="en-US" sz="2500" b="0" i="0" kern="1200" spc="-50" baseline="0" dirty="0">
                <a:solidFill>
                  <a:srgbClr val="FFFFFF"/>
                </a:solidFill>
                <a:latin typeface="+mj-lt"/>
                <a:ea typeface="+mj-ea"/>
                <a:cs typeface="+mj-cs"/>
              </a:rPr>
              <a:t>perators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1445415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198180" y="4094162"/>
            <a:ext cx="10058400" cy="1450975"/>
          </a:xfrm>
        </p:spPr>
        <p:txBody>
          <a:bodyPr>
            <a:normAutofit fontScale="90000"/>
          </a:bodyPr>
          <a:lstStyle/>
          <a:p>
            <a:pPr algn="ctr"/>
            <a:r>
              <a:rPr lang="en-US" dirty="0"/>
              <a:t>Lesson 3 : </a:t>
            </a:r>
            <a:br>
              <a:rPr lang="en-US" dirty="0"/>
            </a:br>
            <a:br>
              <a:rPr lang="en-US" dirty="0"/>
            </a:br>
            <a:r>
              <a:rPr lang="en-US" dirty="0"/>
              <a:t>Functions</a:t>
            </a:r>
            <a:br>
              <a:rPr lang="en-US" dirty="0"/>
            </a:br>
            <a:br>
              <a:rPr lang="en-US" dirty="0"/>
            </a:br>
            <a:endParaRPr lang="en-US" dirty="0"/>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334883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KQL Functions</a:t>
            </a:r>
            <a:endParaRPr lang="en-US" dirty="0"/>
          </a:p>
        </p:txBody>
      </p:sp>
      <p:sp>
        <p:nvSpPr>
          <p:cNvPr id="3" name="Content Placeholder 2">
            <a:extLst>
              <a:ext uri="{FF2B5EF4-FFF2-40B4-BE49-F238E27FC236}">
                <a16:creationId xmlns:a16="http://schemas.microsoft.com/office/drawing/2014/main" id="{A41638D8-52CB-4D6A-B16A-EBB105A8BD13}"/>
              </a:ext>
            </a:extLst>
          </p:cNvPr>
          <p:cNvSpPr>
            <a:spLocks noGrp="1"/>
          </p:cNvSpPr>
          <p:nvPr>
            <p:ph idx="1"/>
          </p:nvPr>
        </p:nvSpPr>
        <p:spPr/>
        <p:txBody>
          <a:bodyPr>
            <a:normAutofit fontScale="92500" lnSpcReduction="10000"/>
          </a:bodyPr>
          <a:lstStyle/>
          <a:p>
            <a:pPr algn="l"/>
            <a:r>
              <a:rPr lang="en-US" b="1" i="0" dirty="0">
                <a:solidFill>
                  <a:srgbClr val="171717"/>
                </a:solidFill>
                <a:effectLst/>
                <a:latin typeface="Segoe UI" panose="020B0502040204020203" pitchFamily="34" charset="0"/>
              </a:rPr>
              <a:t>Functions</a:t>
            </a:r>
            <a:r>
              <a:rPr lang="en-US" b="0" i="0" dirty="0">
                <a:solidFill>
                  <a:srgbClr val="171717"/>
                </a:solidFill>
                <a:effectLst/>
                <a:latin typeface="Segoe UI" panose="020B0502040204020203" pitchFamily="34" charset="0"/>
              </a:rPr>
              <a:t> are reusable queries or query parts. </a:t>
            </a:r>
          </a:p>
          <a:p>
            <a:pPr algn="l"/>
            <a:r>
              <a:rPr lang="en-US" b="0" i="0" dirty="0">
                <a:solidFill>
                  <a:srgbClr val="171717"/>
                </a:solidFill>
                <a:effectLst/>
                <a:latin typeface="Segoe UI" panose="020B0502040204020203" pitchFamily="34" charset="0"/>
              </a:rPr>
              <a:t>Kusto supports several kinds of functions: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Stored functions</a:t>
            </a:r>
            <a:r>
              <a:rPr lang="en-US" b="0" i="0" dirty="0">
                <a:solidFill>
                  <a:srgbClr val="171717"/>
                </a:solidFill>
                <a:effectLst/>
                <a:latin typeface="Segoe UI" panose="020B0502040204020203" pitchFamily="34" charset="0"/>
              </a:rPr>
              <a:t>, </a:t>
            </a:r>
          </a:p>
          <a:p>
            <a:pPr lvl="1">
              <a:buFont typeface="Arial" panose="020B0604020202020204" pitchFamily="34" charset="0"/>
              <a:buChar char="•"/>
            </a:pPr>
            <a:r>
              <a:rPr lang="en-US" b="0" i="0" dirty="0">
                <a:solidFill>
                  <a:srgbClr val="171717"/>
                </a:solidFill>
                <a:effectLst/>
                <a:latin typeface="Segoe UI" panose="020B0502040204020203" pitchFamily="34" charset="0"/>
              </a:rPr>
              <a:t>which are user-defined functions that are stored and managed a one kind of a database's schema entities. See </a:t>
            </a:r>
            <a:r>
              <a:rPr lang="en-US" b="0" i="0" u="none" strike="noStrike" dirty="0">
                <a:solidFill>
                  <a:srgbClr val="171717"/>
                </a:solidFill>
                <a:effectLst/>
                <a:latin typeface="Segoe UI" panose="020B0502040204020203" pitchFamily="34" charset="0"/>
                <a:hlinkClick r:id="rId2"/>
              </a:rPr>
              <a:t>Stored functions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Query-defined functions</a:t>
            </a:r>
            <a:endParaRPr lang="en-US" dirty="0">
              <a:solidFill>
                <a:srgbClr val="171717"/>
              </a:solidFill>
              <a:latin typeface="Segoe UI" panose="020B0502040204020203" pitchFamily="34" charset="0"/>
            </a:endParaRPr>
          </a:p>
          <a:p>
            <a:pPr lvl="1">
              <a:buFont typeface="Arial" panose="020B0604020202020204" pitchFamily="34" charset="0"/>
              <a:buChar char="•"/>
            </a:pPr>
            <a:r>
              <a:rPr lang="en-US" b="0" i="0" dirty="0">
                <a:solidFill>
                  <a:srgbClr val="171717"/>
                </a:solidFill>
                <a:effectLst/>
                <a:latin typeface="Segoe UI" panose="020B0502040204020203" pitchFamily="34" charset="0"/>
              </a:rPr>
              <a:t>which are user-defined functions that are defined and used within the scope of a single query. The definition of such functions is done through a </a:t>
            </a:r>
            <a:r>
              <a:rPr lang="en-US" b="0" i="0" u="none" strike="noStrike" dirty="0">
                <a:solidFill>
                  <a:srgbClr val="171717"/>
                </a:solidFill>
                <a:effectLst/>
                <a:latin typeface="Segoe UI" panose="020B0502040204020203" pitchFamily="34" charset="0"/>
                <a:hlinkClick r:id="rId3"/>
              </a:rPr>
              <a:t>let statement</a:t>
            </a:r>
            <a:r>
              <a:rPr lang="en-US" b="0" i="0" dirty="0">
                <a:solidFill>
                  <a:srgbClr val="171717"/>
                </a:solidFill>
                <a:effectLst/>
                <a:latin typeface="Segoe UI" panose="020B0502040204020203" pitchFamily="34" charset="0"/>
              </a:rPr>
              <a:t>. See </a:t>
            </a:r>
            <a:r>
              <a:rPr lang="en-US" b="0" i="0" u="none" strike="noStrike" dirty="0">
                <a:solidFill>
                  <a:srgbClr val="171717"/>
                </a:solidFill>
                <a:effectLst/>
                <a:latin typeface="Segoe UI" panose="020B0502040204020203" pitchFamily="34" charset="0"/>
                <a:hlinkClick r:id="rId4"/>
              </a:rPr>
              <a:t>User-defined functions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Built-in functions</a:t>
            </a:r>
          </a:p>
          <a:p>
            <a:pPr lvl="1">
              <a:buFont typeface="Arial" panose="020B0604020202020204" pitchFamily="34" charset="0"/>
              <a:buChar char="•"/>
            </a:pPr>
            <a:r>
              <a:rPr lang="en-US" b="0" i="0" dirty="0">
                <a:solidFill>
                  <a:srgbClr val="171717"/>
                </a:solidFill>
                <a:effectLst/>
                <a:latin typeface="Segoe UI" panose="020B0502040204020203" pitchFamily="34" charset="0"/>
              </a:rPr>
              <a:t>which are hard-coded (defined by Kusto and cannot be modified by users).</a:t>
            </a:r>
          </a:p>
          <a:p>
            <a:endParaRPr lang="en-US" dirty="0"/>
          </a:p>
        </p:txBody>
      </p:sp>
    </p:spTree>
    <p:extLst>
      <p:ext uri="{BB962C8B-B14F-4D97-AF65-F5344CB8AC3E}">
        <p14:creationId xmlns:p14="http://schemas.microsoft.com/office/powerpoint/2010/main" val="210933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Built-in KQL Functions</a:t>
            </a:r>
            <a:endParaRPr lang="en-US" dirty="0"/>
          </a:p>
        </p:txBody>
      </p:sp>
      <p:sp>
        <p:nvSpPr>
          <p:cNvPr id="3" name="Content Placeholder 2">
            <a:extLst>
              <a:ext uri="{FF2B5EF4-FFF2-40B4-BE49-F238E27FC236}">
                <a16:creationId xmlns:a16="http://schemas.microsoft.com/office/drawing/2014/main" id="{A41638D8-52CB-4D6A-B16A-EBB105A8BD13}"/>
              </a:ext>
            </a:extLst>
          </p:cNvPr>
          <p:cNvSpPr>
            <a:spLocks noGrp="1"/>
          </p:cNvSpPr>
          <p:nvPr>
            <p:ph idx="1"/>
          </p:nvPr>
        </p:nvSpPr>
        <p:spPr/>
        <p:txBody>
          <a:bodyPr>
            <a:normAutofit fontScale="92500" lnSpcReduction="20000"/>
          </a:bodyPr>
          <a:lstStyle/>
          <a:p>
            <a:pPr algn="l"/>
            <a:r>
              <a:rPr lang="en-US" b="1" i="0" dirty="0">
                <a:solidFill>
                  <a:srgbClr val="171717"/>
                </a:solidFill>
                <a:effectLst/>
                <a:latin typeface="Segoe UI" panose="020B0502040204020203" pitchFamily="34" charset="0"/>
              </a:rPr>
              <a:t>Functions</a:t>
            </a:r>
            <a:r>
              <a:rPr lang="en-US" b="0" i="0" dirty="0">
                <a:solidFill>
                  <a:srgbClr val="171717"/>
                </a:solidFill>
                <a:effectLst/>
                <a:latin typeface="Segoe UI" panose="020B0502040204020203" pitchFamily="34" charset="0"/>
              </a:rPr>
              <a:t> are reusable queries or query parts. </a:t>
            </a:r>
          </a:p>
          <a:p>
            <a:pPr algn="l"/>
            <a:r>
              <a:rPr lang="en-US" b="0" i="0" dirty="0">
                <a:solidFill>
                  <a:srgbClr val="171717"/>
                </a:solidFill>
                <a:effectLst/>
                <a:latin typeface="Segoe UI" panose="020B0502040204020203" pitchFamily="34" charset="0"/>
              </a:rPr>
              <a:t>Kusto supports several kinds of functions: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Scalar functions</a:t>
            </a:r>
            <a:r>
              <a:rPr lang="en-US" b="0" i="0" dirty="0">
                <a:solidFill>
                  <a:srgbClr val="171717"/>
                </a:solidFill>
                <a:effectLst/>
                <a:latin typeface="Segoe UI" panose="020B0502040204020203" pitchFamily="34" charset="0"/>
              </a:rPr>
              <a:t>, </a:t>
            </a:r>
          </a:p>
          <a:p>
            <a:pPr lvl="1">
              <a:buFont typeface="Arial" panose="020B0604020202020204" pitchFamily="34" charset="0"/>
              <a:buChar char="•"/>
            </a:pPr>
            <a:r>
              <a:rPr lang="en-US" b="0" i="0" dirty="0">
                <a:effectLst/>
              </a:rPr>
              <a:t>A scalar function is a function whose result or output is a scalar quantity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Aggregation functions</a:t>
            </a:r>
            <a:endParaRPr lang="en-US" dirty="0">
              <a:solidFill>
                <a:srgbClr val="171717"/>
              </a:solidFill>
              <a:latin typeface="Segoe UI" panose="020B0502040204020203" pitchFamily="34" charset="0"/>
            </a:endParaRPr>
          </a:p>
          <a:p>
            <a:pPr lvl="1">
              <a:buFont typeface="Arial" panose="020B0604020202020204" pitchFamily="34" charset="0"/>
              <a:buChar char="•"/>
            </a:pPr>
            <a:r>
              <a:rPr lang="en-US" dirty="0"/>
              <a:t>is a </a:t>
            </a:r>
            <a:r>
              <a:rPr lang="en-US" i="1" dirty="0"/>
              <a:t>function</a:t>
            </a:r>
            <a:r>
              <a:rPr lang="en-US" dirty="0"/>
              <a:t> where the values of multiple rows are grouped together to form a single summary value</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Window functions</a:t>
            </a:r>
          </a:p>
          <a:p>
            <a:pPr lvl="1">
              <a:buFont typeface="Arial" panose="020B0604020202020204" pitchFamily="34" charset="0"/>
              <a:buChar char="•"/>
            </a:pPr>
            <a:r>
              <a:rPr lang="en-US" b="0" i="0" dirty="0">
                <a:solidFill>
                  <a:srgbClr val="171717"/>
                </a:solidFill>
                <a:effectLst/>
                <a:latin typeface="Segoe UI" panose="020B0502040204020203" pitchFamily="34" charset="0"/>
              </a:rPr>
              <a:t>Window functions operate on multiple rows (records) in a row set at a time. Unlike aggregation functions, window functions require that the rows in the row set be serialized (have a specific order to them). Window functions may depend on the order to determine the result.</a:t>
            </a:r>
          </a:p>
          <a:p>
            <a:pPr marL="91440" lvl="1" indent="-91440">
              <a:lnSpc>
                <a:spcPct val="110000"/>
              </a:lnSpc>
              <a:spcBef>
                <a:spcPts val="1200"/>
              </a:spcBef>
              <a:spcAft>
                <a:spcPts val="200"/>
              </a:spcAft>
              <a:buClr>
                <a:schemeClr val="accent1"/>
              </a:buClr>
              <a:buSzPct val="100000"/>
              <a:buFont typeface="Arial" panose="020B0604020202020204" pitchFamily="34" charset="0"/>
              <a:buChar char="•"/>
            </a:pPr>
            <a:r>
              <a:rPr lang="en-US" sz="1900" b="1" dirty="0">
                <a:solidFill>
                  <a:srgbClr val="171717"/>
                </a:solidFill>
                <a:latin typeface="Segoe UI" panose="020B0502040204020203" pitchFamily="34" charset="0"/>
              </a:rPr>
              <a:t>Special Functions</a:t>
            </a:r>
          </a:p>
          <a:p>
            <a:endParaRPr lang="en-US" dirty="0"/>
          </a:p>
        </p:txBody>
      </p:sp>
    </p:spTree>
    <p:extLst>
      <p:ext uri="{BB962C8B-B14F-4D97-AF65-F5344CB8AC3E}">
        <p14:creationId xmlns:p14="http://schemas.microsoft.com/office/powerpoint/2010/main" val="2758059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Scalar KQL Functions</a:t>
            </a:r>
            <a:endParaRPr lang="en-US" dirty="0"/>
          </a:p>
        </p:txBody>
      </p:sp>
      <p:graphicFrame>
        <p:nvGraphicFramePr>
          <p:cNvPr id="5" name="Content Placeholder 4">
            <a:extLst>
              <a:ext uri="{FF2B5EF4-FFF2-40B4-BE49-F238E27FC236}">
                <a16:creationId xmlns:a16="http://schemas.microsoft.com/office/drawing/2014/main" id="{069E5180-4BF8-4D44-B93D-75CC1DA27433}"/>
              </a:ext>
            </a:extLst>
          </p:cNvPr>
          <p:cNvGraphicFramePr>
            <a:graphicFrameLocks noGrp="1"/>
          </p:cNvGraphicFramePr>
          <p:nvPr>
            <p:ph idx="1"/>
            <p:extLst>
              <p:ext uri="{D42A27DB-BD31-4B8C-83A1-F6EECF244321}">
                <p14:modId xmlns:p14="http://schemas.microsoft.com/office/powerpoint/2010/main" val="2188316670"/>
              </p:ext>
            </p:extLst>
          </p:nvPr>
        </p:nvGraphicFramePr>
        <p:xfrm>
          <a:off x="1096963" y="2108200"/>
          <a:ext cx="10058399" cy="3335274"/>
        </p:xfrm>
        <a:graphic>
          <a:graphicData uri="http://schemas.openxmlformats.org/drawingml/2006/table">
            <a:tbl>
              <a:tblPr/>
              <a:tblGrid>
                <a:gridCol w="4608253">
                  <a:extLst>
                    <a:ext uri="{9D8B030D-6E8A-4147-A177-3AD203B41FA5}">
                      <a16:colId xmlns:a16="http://schemas.microsoft.com/office/drawing/2014/main" val="1681427968"/>
                    </a:ext>
                  </a:extLst>
                </a:gridCol>
                <a:gridCol w="5450146">
                  <a:extLst>
                    <a:ext uri="{9D8B030D-6E8A-4147-A177-3AD203B41FA5}">
                      <a16:colId xmlns:a16="http://schemas.microsoft.com/office/drawing/2014/main" val="2481370631"/>
                    </a:ext>
                  </a:extLst>
                </a:gridCol>
              </a:tblGrid>
              <a:tr h="180975">
                <a:tc>
                  <a:txBody>
                    <a:bodyPr/>
                    <a:lstStyle/>
                    <a:p>
                      <a:pPr algn="l" fontAlgn="b">
                        <a:spcBef>
                          <a:spcPts val="0"/>
                        </a:spcBef>
                        <a:spcAft>
                          <a:spcPts val="0"/>
                        </a:spcAft>
                      </a:pPr>
                      <a:r>
                        <a:rPr lang="en-US" sz="2400" b="0" i="0" u="none" strike="noStrike" baseline="0" dirty="0">
                          <a:solidFill>
                            <a:srgbClr val="000000"/>
                          </a:solidFill>
                          <a:effectLst/>
                          <a:latin typeface="Calibri" panose="020F0502020204030204" pitchFamily="34" charset="0"/>
                        </a:rPr>
                        <a:t>Binary functions</a:t>
                      </a:r>
                      <a:endParaRPr lang="en-US" sz="2400" b="0" i="0" u="none" strike="noStrike" baseline="0" dirty="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Conditional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1536533524"/>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Conversion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Series element-wise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84683165"/>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DateTime/timespan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Series processing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1329491792"/>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Dynamic/array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String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58301630"/>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Window scalar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IPv4/IPv6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135788693"/>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Flow control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spcBef>
                          <a:spcPts val="0"/>
                        </a:spcBef>
                        <a:spcAft>
                          <a:spcPts val="0"/>
                        </a:spcAft>
                      </a:pPr>
                      <a:r>
                        <a:rPr lang="en-US" sz="2400" b="0" i="0" u="none" strike="noStrike" baseline="0" dirty="0">
                          <a:solidFill>
                            <a:srgbClr val="000000"/>
                          </a:solidFill>
                          <a:effectLst/>
                          <a:latin typeface="Calibri" panose="020F0502020204030204" pitchFamily="34" charset="0"/>
                        </a:rPr>
                        <a:t>Type functions</a:t>
                      </a:r>
                      <a:endParaRPr lang="en-US" sz="2400" b="0" i="0" u="none" strike="noStrike" baseline="0" dirty="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05739742"/>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Mathematical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Scalar aggregation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2776526700"/>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Metadata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Geospatial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05832235"/>
                  </a:ext>
                </a:extLst>
              </a:tr>
              <a:tr h="180975">
                <a:tc>
                  <a:txBody>
                    <a:bodyPr/>
                    <a:lstStyle/>
                    <a:p>
                      <a:pPr algn="l" fontAlgn="b">
                        <a:spcBef>
                          <a:spcPts val="0"/>
                        </a:spcBef>
                        <a:spcAft>
                          <a:spcPts val="0"/>
                        </a:spcAft>
                      </a:pPr>
                      <a:r>
                        <a:rPr lang="en-US" sz="2400" b="0" i="0" u="none" strike="noStrike" baseline="0">
                          <a:solidFill>
                            <a:srgbClr val="000000"/>
                          </a:solidFill>
                          <a:effectLst/>
                          <a:latin typeface="Calibri" panose="020F0502020204030204" pitchFamily="34" charset="0"/>
                        </a:rPr>
                        <a:t>Rounding functions</a:t>
                      </a:r>
                      <a:endParaRPr lang="en-US" sz="2400" b="0" i="0" u="none" strike="noStrike" baseline="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2400" b="0" i="0" u="none" strike="noStrike" baseline="0" dirty="0">
                          <a:solidFill>
                            <a:srgbClr val="000000"/>
                          </a:solidFill>
                          <a:effectLst/>
                          <a:latin typeface="Calibri" panose="020F0502020204030204" pitchFamily="34" charset="0"/>
                        </a:rPr>
                        <a:t>Hash functions</a:t>
                      </a:r>
                      <a:endParaRPr lang="en-US" sz="2400" b="0" i="0" u="none" strike="noStrike" baseline="0" dirty="0">
                        <a:effectLst/>
                        <a:latin typeface="Arial" panose="020B0604020202020204" pitchFamily="34" charset="0"/>
                      </a:endParaRPr>
                    </a:p>
                  </a:txBody>
                  <a:tcPr marL="4826" marR="4826" marT="4826" marB="0" anchor="b">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D9E1F2"/>
                    </a:solidFill>
                  </a:tcPr>
                </a:tc>
                <a:extLst>
                  <a:ext uri="{0D108BD9-81ED-4DB2-BD59-A6C34878D82A}">
                    <a16:rowId xmlns:a16="http://schemas.microsoft.com/office/drawing/2014/main" val="874063430"/>
                  </a:ext>
                </a:extLst>
              </a:tr>
            </a:tbl>
          </a:graphicData>
        </a:graphic>
      </p:graphicFrame>
    </p:spTree>
    <p:extLst>
      <p:ext uri="{BB962C8B-B14F-4D97-AF65-F5344CB8AC3E}">
        <p14:creationId xmlns:p14="http://schemas.microsoft.com/office/powerpoint/2010/main" val="354182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String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extLst>
              <p:ext uri="{D42A27DB-BD31-4B8C-83A1-F6EECF244321}">
                <p14:modId xmlns:p14="http://schemas.microsoft.com/office/powerpoint/2010/main" val="2117286661"/>
              </p:ext>
            </p:extLst>
          </p:nvPr>
        </p:nvGraphicFramePr>
        <p:xfrm>
          <a:off x="1097280" y="1954452"/>
          <a:ext cx="10058401" cy="4421378"/>
        </p:xfrm>
        <a:graphic>
          <a:graphicData uri="http://schemas.openxmlformats.org/drawingml/2006/table">
            <a:tbl>
              <a:tblPr/>
              <a:tblGrid>
                <a:gridCol w="3833053">
                  <a:extLst>
                    <a:ext uri="{9D8B030D-6E8A-4147-A177-3AD203B41FA5}">
                      <a16:colId xmlns:a16="http://schemas.microsoft.com/office/drawing/2014/main" val="306821434"/>
                    </a:ext>
                  </a:extLst>
                </a:gridCol>
                <a:gridCol w="3328598">
                  <a:extLst>
                    <a:ext uri="{9D8B030D-6E8A-4147-A177-3AD203B41FA5}">
                      <a16:colId xmlns:a16="http://schemas.microsoft.com/office/drawing/2014/main" val="2376042155"/>
                    </a:ext>
                  </a:extLst>
                </a:gridCol>
                <a:gridCol w="2896750">
                  <a:extLst>
                    <a:ext uri="{9D8B030D-6E8A-4147-A177-3AD203B41FA5}">
                      <a16:colId xmlns:a16="http://schemas.microsoft.com/office/drawing/2014/main" val="3187118203"/>
                    </a:ext>
                  </a:extLst>
                </a:gridCol>
              </a:tblGrid>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base64_encode_tostring()</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parse_csv</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strcat_delim()</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base64_decode_tostring()</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parse_ipv4()</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strcmp()</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base64_decode_toarray()</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parse_ipv4_mask()</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strlen()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180975">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countof</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parse_ipv6()</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strrep()</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extract()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parse_ipv6_mask()</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substring()</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extract_all()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parse_json</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toupper()</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54100874"/>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extractjson()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parse_url</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translate()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069241765"/>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indexof()</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parse_urlquery</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trim()</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17864921"/>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isempty()</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parse_version</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trim_end()</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47244751"/>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isnotempty()</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replace()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trim_start()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634514574"/>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isnotnull()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reverse()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url_decode()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67397620"/>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isnull()</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split()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url_encode()</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431805"/>
                  </a:ext>
                </a:extLst>
              </a:tr>
              <a:tr h="180975">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parse_command_line</a:t>
                      </a:r>
                      <a:r>
                        <a:rPr lang="en-US" sz="2200" b="0" i="0" u="none" strike="noStrike" baseline="0" dirty="0">
                          <a:solidFill>
                            <a:srgbClr val="000000"/>
                          </a:solidFill>
                          <a:effectLst/>
                          <a:latin typeface="Calibri" panose="020F0502020204030204" pitchFamily="34" charset="0"/>
                        </a:rPr>
                        <a:t>()</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strcat()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a:noFill/>
                    </a:lnB>
                  </a:tcPr>
                </a:tc>
                <a:extLst>
                  <a:ext uri="{0D108BD9-81ED-4DB2-BD59-A6C34878D82A}">
                    <a16:rowId xmlns:a16="http://schemas.microsoft.com/office/drawing/2014/main" val="1851764346"/>
                  </a:ext>
                </a:extLst>
              </a:tr>
            </a:tbl>
          </a:graphicData>
        </a:graphic>
      </p:graphicFrame>
    </p:spTree>
    <p:extLst>
      <p:ext uri="{BB962C8B-B14F-4D97-AF65-F5344CB8AC3E}">
        <p14:creationId xmlns:p14="http://schemas.microsoft.com/office/powerpoint/2010/main" val="2953637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198180" y="4094162"/>
            <a:ext cx="10058400" cy="1450975"/>
          </a:xfrm>
        </p:spPr>
        <p:txBody>
          <a:bodyPr>
            <a:normAutofit fontScale="90000"/>
          </a:bodyPr>
          <a:lstStyle/>
          <a:p>
            <a:pPr algn="ctr"/>
            <a:r>
              <a:rPr lang="en-US" dirty="0"/>
              <a:t>Lesson 4 : </a:t>
            </a:r>
            <a:br>
              <a:rPr lang="en-US" dirty="0"/>
            </a:br>
            <a:br>
              <a:rPr lang="en-US" dirty="0"/>
            </a:br>
            <a:r>
              <a:rPr lang="en-US" dirty="0"/>
              <a:t>Parsing functions</a:t>
            </a:r>
            <a:br>
              <a:rPr lang="en-US" dirty="0"/>
            </a:br>
            <a:br>
              <a:rPr lang="en-US" dirty="0"/>
            </a:br>
            <a:endParaRPr lang="en-US" dirty="0"/>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125530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split operator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Autofit/>
          </a:bodyPr>
          <a:lstStyle/>
          <a:p>
            <a:r>
              <a:rPr lang="en-US" sz="2000" b="0" i="0" dirty="0">
                <a:solidFill>
                  <a:srgbClr val="171717"/>
                </a:solidFill>
                <a:effectLst/>
                <a:latin typeface="Segoe UI" panose="020B0502040204020203" pitchFamily="34" charset="0"/>
              </a:rPr>
              <a:t>Splits a given string according to a given delimiter and returns a string array with the contained substrings.</a:t>
            </a:r>
          </a:p>
          <a:p>
            <a:r>
              <a:rPr lang="en-US" sz="2000" b="0" i="0" dirty="0">
                <a:solidFill>
                  <a:srgbClr val="171717"/>
                </a:solidFill>
                <a:effectLst/>
                <a:latin typeface="Segoe UI" panose="020B0502040204020203" pitchFamily="34" charset="0"/>
              </a:rPr>
              <a:t>Optionally, a specific substring can be returned if exists</a:t>
            </a:r>
            <a:endParaRPr lang="en-US" sz="2000" dirty="0"/>
          </a:p>
        </p:txBody>
      </p:sp>
      <p:sp>
        <p:nvSpPr>
          <p:cNvPr id="3" name="Rectangle 1">
            <a:extLst>
              <a:ext uri="{FF2B5EF4-FFF2-40B4-BE49-F238E27FC236}">
                <a16:creationId xmlns:a16="http://schemas.microsoft.com/office/drawing/2014/main" id="{4E046011-0A23-4CC6-8345-2D834CDFFB8A}"/>
              </a:ext>
            </a:extLst>
          </p:cNvPr>
          <p:cNvSpPr>
            <a:spLocks noChangeArrowheads="1"/>
          </p:cNvSpPr>
          <p:nvPr/>
        </p:nvSpPr>
        <p:spPr bwMode="auto">
          <a:xfrm>
            <a:off x="1198700" y="3762865"/>
            <a:ext cx="9794600" cy="15709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print</a:t>
            </a:r>
            <a:r>
              <a:rPr lang="en-US" sz="2000" b="0" i="0" dirty="0">
                <a:solidFill>
                  <a:srgbClr val="171717"/>
                </a:solidFill>
                <a:effectLst/>
                <a:latin typeface="SFMono-Regular"/>
              </a:rPr>
              <a:t> </a:t>
            </a:r>
            <a:r>
              <a:rPr lang="en-US" sz="2000" b="0" i="0" dirty="0">
                <a:solidFill>
                  <a:srgbClr val="0101FD"/>
                </a:solidFill>
                <a:effectLst/>
                <a:latin typeface="SFMono-Regular"/>
              </a:rPr>
              <a:t>split</a:t>
            </a:r>
            <a:r>
              <a:rPr lang="en-US" sz="2000" b="0" i="0" dirty="0">
                <a:solidFill>
                  <a:srgbClr val="171717"/>
                </a:solidFill>
                <a:effectLst/>
                <a:latin typeface="SFMono-Regular"/>
              </a:rPr>
              <a:t>(</a:t>
            </a:r>
            <a:r>
              <a:rPr lang="en-US" sz="2000" b="0" i="0" dirty="0">
                <a:solidFill>
                  <a:srgbClr val="A31515"/>
                </a:solidFill>
                <a:effectLst/>
                <a:latin typeface="SFMono-Regular"/>
              </a:rPr>
              <a:t>"</a:t>
            </a:r>
            <a:r>
              <a:rPr lang="en-US" sz="2000" b="0" i="0" dirty="0" err="1">
                <a:solidFill>
                  <a:srgbClr val="A31515"/>
                </a:solidFill>
                <a:effectLst/>
                <a:latin typeface="SFMono-Regular"/>
              </a:rPr>
              <a:t>aa_bb</a:t>
            </a:r>
            <a:r>
              <a:rPr lang="en-US" sz="2000" b="0" i="0" dirty="0">
                <a:solidFill>
                  <a:srgbClr val="A31515"/>
                </a:solidFill>
                <a:effectLst/>
                <a:latin typeface="SFMono-Regular"/>
              </a:rPr>
              <a:t>"</a:t>
            </a:r>
            <a:r>
              <a:rPr lang="en-US" sz="2000" b="0" i="0" dirty="0">
                <a:solidFill>
                  <a:srgbClr val="171717"/>
                </a:solidFill>
                <a:effectLst/>
                <a:latin typeface="SFMono-Regular"/>
              </a:rPr>
              <a:t>, </a:t>
            </a:r>
            <a:r>
              <a:rPr lang="en-US" sz="2000" b="0" i="0" dirty="0">
                <a:solidFill>
                  <a:srgbClr val="A31515"/>
                </a:solidFill>
                <a:effectLst/>
                <a:latin typeface="SFMono-Regular"/>
              </a:rPr>
              <a:t>"_"</a:t>
            </a:r>
            <a:r>
              <a:rPr lang="en-US" sz="2000" b="0" i="0" dirty="0">
                <a:solidFill>
                  <a:srgbClr val="171717"/>
                </a:solidFill>
                <a:effectLst/>
                <a:latin typeface="SFMono-Regular"/>
              </a:rPr>
              <a:t>), </a:t>
            </a:r>
            <a:r>
              <a:rPr lang="en-US" sz="2000" b="0" i="0" dirty="0">
                <a:solidFill>
                  <a:srgbClr val="008000"/>
                </a:solidFill>
                <a:effectLst/>
                <a:latin typeface="SFMono-Regular"/>
              </a:rPr>
              <a:t>// ["</a:t>
            </a:r>
            <a:r>
              <a:rPr lang="en-US" sz="2000" b="0" i="0" dirty="0" err="1">
                <a:solidFill>
                  <a:srgbClr val="008000"/>
                </a:solidFill>
                <a:effectLst/>
                <a:latin typeface="SFMono-Regular"/>
              </a:rPr>
              <a:t>aa","bb</a:t>
            </a:r>
            <a:r>
              <a:rPr lang="en-US" sz="2000" b="0" i="0" dirty="0">
                <a:solidFill>
                  <a:srgbClr val="008000"/>
                </a:solidFill>
                <a:effectLst/>
                <a:latin typeface="SFMono-Regular"/>
              </a:rPr>
              <a:t>"]</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split</a:t>
            </a:r>
            <a:r>
              <a:rPr lang="en-US" sz="2000" b="0" i="0" dirty="0">
                <a:solidFill>
                  <a:srgbClr val="171717"/>
                </a:solidFill>
                <a:effectLst/>
                <a:latin typeface="SFMono-Regular"/>
              </a:rPr>
              <a:t>(</a:t>
            </a:r>
            <a:r>
              <a:rPr lang="en-US" sz="2000" b="0" i="0" dirty="0">
                <a:solidFill>
                  <a:srgbClr val="A31515"/>
                </a:solidFill>
                <a:effectLst/>
                <a:latin typeface="SFMono-Regular"/>
              </a:rPr>
              <a:t>"</a:t>
            </a:r>
            <a:r>
              <a:rPr lang="en-US" sz="2000" b="0" i="0" dirty="0" err="1">
                <a:solidFill>
                  <a:srgbClr val="A31515"/>
                </a:solidFill>
                <a:effectLst/>
                <a:latin typeface="SFMono-Regular"/>
              </a:rPr>
              <a:t>aaa_bbb_ccc</a:t>
            </a:r>
            <a:r>
              <a:rPr lang="en-US" sz="2000" b="0" i="0" dirty="0">
                <a:solidFill>
                  <a:srgbClr val="A31515"/>
                </a:solidFill>
                <a:effectLst/>
                <a:latin typeface="SFMono-Regular"/>
              </a:rPr>
              <a:t>"</a:t>
            </a:r>
            <a:r>
              <a:rPr lang="en-US" sz="2000" b="0" i="0" dirty="0">
                <a:solidFill>
                  <a:srgbClr val="171717"/>
                </a:solidFill>
                <a:effectLst/>
                <a:latin typeface="SFMono-Regular"/>
              </a:rPr>
              <a:t>, </a:t>
            </a:r>
            <a:r>
              <a:rPr lang="en-US" sz="2000" b="0" i="0" dirty="0">
                <a:solidFill>
                  <a:srgbClr val="A31515"/>
                </a:solidFill>
                <a:effectLst/>
                <a:latin typeface="SFMono-Regular"/>
              </a:rPr>
              <a:t>"_"</a:t>
            </a:r>
            <a:r>
              <a:rPr lang="en-US" sz="2000" b="0" i="0" dirty="0">
                <a:solidFill>
                  <a:srgbClr val="171717"/>
                </a:solidFill>
                <a:effectLst/>
                <a:latin typeface="SFMono-Regular"/>
              </a:rPr>
              <a:t>, 1), </a:t>
            </a:r>
            <a:r>
              <a:rPr lang="en-US" sz="2000" b="0" i="0" dirty="0">
                <a:solidFill>
                  <a:srgbClr val="008000"/>
                </a:solidFill>
                <a:effectLst/>
                <a:latin typeface="SFMono-Regular"/>
              </a:rPr>
              <a:t>// ["</a:t>
            </a:r>
            <a:r>
              <a:rPr lang="en-US" sz="2000" b="0" i="0" dirty="0" err="1">
                <a:solidFill>
                  <a:srgbClr val="008000"/>
                </a:solidFill>
                <a:effectLst/>
                <a:latin typeface="SFMono-Regular"/>
              </a:rPr>
              <a:t>bbb</a:t>
            </a:r>
            <a:r>
              <a:rPr lang="en-US" sz="2000" b="0" i="0" dirty="0">
                <a:solidFill>
                  <a:srgbClr val="008000"/>
                </a:solidFill>
                <a:effectLst/>
                <a:latin typeface="SFMono-Regular"/>
              </a:rPr>
              <a:t>"]</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split</a:t>
            </a:r>
            <a:r>
              <a:rPr lang="en-US" sz="2000" b="0" i="0" dirty="0">
                <a:solidFill>
                  <a:srgbClr val="171717"/>
                </a:solidFill>
                <a:effectLst/>
                <a:latin typeface="SFMono-Regular"/>
              </a:rPr>
              <a:t>(</a:t>
            </a:r>
            <a:r>
              <a:rPr lang="en-US" sz="2000" b="0" i="0" dirty="0">
                <a:solidFill>
                  <a:srgbClr val="A31515"/>
                </a:solidFill>
                <a:effectLst/>
                <a:latin typeface="SFMono-Regular"/>
              </a:rPr>
              <a:t>""</a:t>
            </a:r>
            <a:r>
              <a:rPr lang="en-US" sz="2000" b="0" i="0" dirty="0">
                <a:solidFill>
                  <a:srgbClr val="171717"/>
                </a:solidFill>
                <a:effectLst/>
                <a:latin typeface="SFMono-Regular"/>
              </a:rPr>
              <a:t>, </a:t>
            </a:r>
            <a:r>
              <a:rPr lang="en-US" sz="2000" b="0" i="0" dirty="0">
                <a:solidFill>
                  <a:srgbClr val="A31515"/>
                </a:solidFill>
                <a:effectLst/>
                <a:latin typeface="SFMono-Regular"/>
              </a:rPr>
              <a:t>"_"</a:t>
            </a:r>
            <a:r>
              <a:rPr lang="en-US" sz="2000" b="0" i="0" dirty="0">
                <a:solidFill>
                  <a:srgbClr val="171717"/>
                </a:solidFill>
                <a:effectLst/>
                <a:latin typeface="SFMono-Regular"/>
              </a:rPr>
              <a:t>), </a:t>
            </a:r>
            <a:r>
              <a:rPr lang="en-US" sz="2000" b="0" i="0" dirty="0">
                <a:solidFill>
                  <a:srgbClr val="008000"/>
                </a:solidFill>
                <a:effectLst/>
                <a:latin typeface="SFMono-Regular"/>
              </a:rPr>
              <a:t>// [""]</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split</a:t>
            </a:r>
            <a:r>
              <a:rPr lang="en-US" sz="2000" b="0" i="0" dirty="0">
                <a:solidFill>
                  <a:srgbClr val="171717"/>
                </a:solidFill>
                <a:effectLst/>
                <a:latin typeface="SFMono-Regular"/>
              </a:rPr>
              <a:t>(</a:t>
            </a:r>
            <a:r>
              <a:rPr lang="en-US" sz="2000" b="0" i="0" dirty="0">
                <a:solidFill>
                  <a:srgbClr val="A31515"/>
                </a:solidFill>
                <a:effectLst/>
                <a:latin typeface="SFMono-Regular"/>
              </a:rPr>
              <a:t>"</a:t>
            </a:r>
            <a:r>
              <a:rPr lang="en-US" sz="2000" b="0" i="0" dirty="0" err="1">
                <a:solidFill>
                  <a:srgbClr val="A31515"/>
                </a:solidFill>
                <a:effectLst/>
                <a:latin typeface="SFMono-Regular"/>
              </a:rPr>
              <a:t>a__b</a:t>
            </a:r>
            <a:r>
              <a:rPr lang="en-US" sz="2000" b="0" i="0" dirty="0">
                <a:solidFill>
                  <a:srgbClr val="A31515"/>
                </a:solidFill>
                <a:effectLst/>
                <a:latin typeface="SFMono-Regular"/>
              </a:rPr>
              <a:t>"</a:t>
            </a:r>
            <a:r>
              <a:rPr lang="en-US" sz="2000" b="0" i="0" dirty="0">
                <a:solidFill>
                  <a:srgbClr val="171717"/>
                </a:solidFill>
                <a:effectLst/>
                <a:latin typeface="SFMono-Regular"/>
              </a:rPr>
              <a:t>, </a:t>
            </a:r>
            <a:r>
              <a:rPr lang="en-US" sz="2000" b="0" i="0" dirty="0">
                <a:solidFill>
                  <a:srgbClr val="A31515"/>
                </a:solidFill>
                <a:effectLst/>
                <a:latin typeface="SFMono-Regular"/>
              </a:rPr>
              <a:t>"_"</a:t>
            </a:r>
            <a:r>
              <a:rPr lang="en-US" sz="2000" b="0" i="0" dirty="0">
                <a:solidFill>
                  <a:srgbClr val="171717"/>
                </a:solidFill>
                <a:effectLst/>
                <a:latin typeface="SFMono-Regular"/>
              </a:rPr>
              <a:t>), </a:t>
            </a:r>
            <a:r>
              <a:rPr lang="en-US" sz="2000" b="0" i="0" dirty="0">
                <a:solidFill>
                  <a:srgbClr val="008000"/>
                </a:solidFill>
                <a:effectLst/>
                <a:latin typeface="SFMono-Regular"/>
              </a:rPr>
              <a:t>// ["</a:t>
            </a:r>
            <a:r>
              <a:rPr lang="en-US" sz="2000" b="0" i="0" dirty="0" err="1">
                <a:solidFill>
                  <a:srgbClr val="008000"/>
                </a:solidFill>
                <a:effectLst/>
                <a:latin typeface="SFMono-Regular"/>
              </a:rPr>
              <a:t>a","","b</a:t>
            </a:r>
            <a:r>
              <a:rPr lang="en-US" sz="2000" b="0" i="0" dirty="0">
                <a:solidFill>
                  <a:srgbClr val="008000"/>
                </a:solidFill>
                <a:effectLst/>
                <a:latin typeface="SFMono-Regular"/>
              </a:rPr>
              <a:t>"]</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split</a:t>
            </a:r>
            <a:r>
              <a:rPr lang="en-US" sz="2000" b="0" i="0" dirty="0">
                <a:solidFill>
                  <a:srgbClr val="171717"/>
                </a:solidFill>
                <a:effectLst/>
                <a:latin typeface="SFMono-Regular"/>
              </a:rPr>
              <a:t>(</a:t>
            </a:r>
            <a:r>
              <a:rPr lang="en-US" sz="2000" b="0" i="0" dirty="0">
                <a:solidFill>
                  <a:srgbClr val="A31515"/>
                </a:solidFill>
                <a:effectLst/>
                <a:latin typeface="SFMono-Regular"/>
              </a:rPr>
              <a:t>"</a:t>
            </a:r>
            <a:r>
              <a:rPr lang="en-US" sz="2000" b="0" i="0" dirty="0" err="1">
                <a:solidFill>
                  <a:srgbClr val="A31515"/>
                </a:solidFill>
                <a:effectLst/>
                <a:latin typeface="SFMono-Regular"/>
              </a:rPr>
              <a:t>aabbcc</a:t>
            </a:r>
            <a:r>
              <a:rPr lang="en-US" sz="2000" b="0" i="0" dirty="0">
                <a:solidFill>
                  <a:srgbClr val="A31515"/>
                </a:solidFill>
                <a:effectLst/>
                <a:latin typeface="SFMono-Regular"/>
              </a:rPr>
              <a:t>"</a:t>
            </a:r>
            <a:r>
              <a:rPr lang="en-US" sz="2000" b="0" i="0" dirty="0">
                <a:solidFill>
                  <a:srgbClr val="171717"/>
                </a:solidFill>
                <a:effectLst/>
                <a:latin typeface="SFMono-Regular"/>
              </a:rPr>
              <a:t>, </a:t>
            </a:r>
            <a:r>
              <a:rPr lang="en-US" sz="2000" b="0" i="0" dirty="0">
                <a:solidFill>
                  <a:srgbClr val="A31515"/>
                </a:solidFill>
                <a:effectLst/>
                <a:latin typeface="SFMono-Regular"/>
              </a:rPr>
              <a:t>"bb"</a:t>
            </a:r>
            <a:r>
              <a:rPr lang="en-US" sz="2000" b="0" i="0" dirty="0">
                <a:solidFill>
                  <a:srgbClr val="171717"/>
                </a:solidFill>
                <a:effectLst/>
                <a:latin typeface="SFMono-Regular"/>
              </a:rPr>
              <a:t>) </a:t>
            </a:r>
            <a:r>
              <a:rPr lang="en-US" sz="2000" b="0" i="0" dirty="0">
                <a:solidFill>
                  <a:srgbClr val="008000"/>
                </a:solidFill>
                <a:effectLst/>
                <a:latin typeface="SFMono-Regular"/>
              </a:rPr>
              <a:t>// ["</a:t>
            </a:r>
            <a:r>
              <a:rPr lang="en-US" sz="2000" b="0" i="0" dirty="0" err="1">
                <a:solidFill>
                  <a:srgbClr val="008000"/>
                </a:solidFill>
                <a:effectLst/>
                <a:latin typeface="SFMono-Regular"/>
              </a:rPr>
              <a:t>aa","cc</a:t>
            </a:r>
            <a:r>
              <a:rPr lang="en-US" sz="2000" b="0" i="0" dirty="0">
                <a:solidFill>
                  <a:srgbClr val="008000"/>
                </a:solidFill>
                <a:effectLst/>
                <a:latin typeface="SFMono-Regular"/>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8139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parse operator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171717"/>
                </a:solidFill>
                <a:effectLst/>
                <a:latin typeface="Segoe UI" panose="020B0502040204020203" pitchFamily="34" charset="0"/>
              </a:rPr>
              <a:t>Evaluates a string expression and parses its value into one or more calculated columns. The calculated columns will have nulls, for unsuccessfully parsed strings</a:t>
            </a:r>
            <a:endParaRPr lang="en-US" dirty="0"/>
          </a:p>
        </p:txBody>
      </p:sp>
      <p:sp>
        <p:nvSpPr>
          <p:cNvPr id="3" name="Rectangle 1">
            <a:extLst>
              <a:ext uri="{FF2B5EF4-FFF2-40B4-BE49-F238E27FC236}">
                <a16:creationId xmlns:a16="http://schemas.microsoft.com/office/drawing/2014/main" id="{4E046011-0A23-4CC6-8345-2D834CDFFB8A}"/>
              </a:ext>
            </a:extLst>
          </p:cNvPr>
          <p:cNvSpPr>
            <a:spLocks noChangeArrowheads="1"/>
          </p:cNvSpPr>
          <p:nvPr/>
        </p:nvSpPr>
        <p:spPr bwMode="auto">
          <a:xfrm>
            <a:off x="994041" y="3290021"/>
            <a:ext cx="9794600" cy="218648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9932CC"/>
                </a:solidFill>
                <a:effectLst/>
                <a:latin typeface="Consolas" panose="020B0609020204030204" pitchFamily="49" charset="0"/>
              </a:rPr>
              <a:t>AppExceptions</a:t>
            </a:r>
            <a:endParaRPr kumimoji="0" lang="en-US" altLang="en-US" sz="2000" b="0" i="0" u="none" strike="noStrike" cap="none" normalizeH="0" baseline="0" dirty="0">
              <a:ln>
                <a:noFill/>
              </a:ln>
              <a:solidFill>
                <a:srgbClr val="9932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parse Assembly with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"Version=" _version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"Culture=" _</a:t>
            </a:r>
            <a:r>
              <a:rPr kumimoji="0" lang="en-US" altLang="en-US" sz="2000" b="0" i="0" u="none" strike="noStrike" cap="none" normalizeH="0" baseline="0" dirty="0" err="1">
                <a:ln>
                  <a:noFill/>
                </a:ln>
                <a:solidFill>
                  <a:srgbClr val="9932CC"/>
                </a:solidFill>
                <a:effectLst/>
                <a:latin typeface="Consolas" panose="020B0609020204030204" pitchFamily="49" charset="0"/>
              </a:rPr>
              <a:t>myCulture</a:t>
            </a:r>
            <a:endParaRPr kumimoji="0" lang="en-US" altLang="en-US" sz="2000" b="0" i="0" u="none" strike="noStrike" cap="none" normalizeH="0" baseline="0" dirty="0">
              <a:ln>
                <a:noFill/>
              </a:ln>
              <a:solidFill>
                <a:srgbClr val="9932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a:t>
            </a:r>
            <a:r>
              <a:rPr kumimoji="0" lang="en-US" altLang="en-US" sz="2000" b="0" i="0" u="none" strike="noStrike" cap="none" normalizeH="0" baseline="0" dirty="0" err="1">
                <a:ln>
                  <a:noFill/>
                </a:ln>
                <a:solidFill>
                  <a:srgbClr val="9932CC"/>
                </a:solidFill>
                <a:effectLst/>
                <a:latin typeface="Consolas" panose="020B0609020204030204" pitchFamily="49" charset="0"/>
              </a:rPr>
              <a:t>PublicKeyToken</a:t>
            </a:r>
            <a:r>
              <a:rPr kumimoji="0" lang="en-US" altLang="en-US" sz="2000" b="0" i="0" u="none" strike="noStrike" cap="none" normalizeH="0" baseline="0" dirty="0">
                <a:ln>
                  <a:noFill/>
                </a:ln>
                <a:solidFill>
                  <a:srgbClr val="9932CC"/>
                </a:solidFill>
                <a:effectLst/>
                <a:latin typeface="Consolas" panose="020B0609020204030204" pitchFamily="49" charset="0"/>
              </a:rPr>
              <a:t>" _</a:t>
            </a:r>
            <a:r>
              <a:rPr kumimoji="0" lang="en-US" altLang="en-US" sz="2000" b="0" i="0" u="none" strike="noStrike" cap="none" normalizeH="0" baseline="0" dirty="0" err="1">
                <a:ln>
                  <a:noFill/>
                </a:ln>
                <a:solidFill>
                  <a:srgbClr val="9932CC"/>
                </a:solidFill>
                <a:effectLst/>
                <a:latin typeface="Consolas" panose="020B0609020204030204" pitchFamily="49" charset="0"/>
              </a:rPr>
              <a:t>myPKT</a:t>
            </a:r>
            <a:endParaRPr kumimoji="0" lang="en-US" altLang="en-US" sz="2000" b="0" i="0" u="none" strike="noStrike" cap="none" normalizeH="0" baseline="0" dirty="0">
              <a:ln>
                <a:noFill/>
              </a:ln>
              <a:solidFill>
                <a:srgbClr val="9932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project Assembly, _version, _</a:t>
            </a:r>
            <a:r>
              <a:rPr kumimoji="0" lang="en-US" altLang="en-US" sz="2000" b="0" i="0" u="none" strike="noStrike" cap="none" normalizeH="0" baseline="0" dirty="0" err="1">
                <a:ln>
                  <a:noFill/>
                </a:ln>
                <a:solidFill>
                  <a:srgbClr val="9932CC"/>
                </a:solidFill>
                <a:effectLst/>
                <a:latin typeface="Consolas" panose="020B0609020204030204" pitchFamily="49" charset="0"/>
              </a:rPr>
              <a:t>myCulture</a:t>
            </a:r>
            <a:r>
              <a:rPr kumimoji="0" lang="en-US" altLang="en-US" sz="2000" b="0" i="0" u="none" strike="noStrike" cap="none" normalizeH="0" baseline="0" dirty="0">
                <a:ln>
                  <a:noFill/>
                </a:ln>
                <a:solidFill>
                  <a:srgbClr val="9932CC"/>
                </a:solidFill>
                <a:effectLst/>
                <a:latin typeface="Consolas" panose="020B0609020204030204" pitchFamily="49" charset="0"/>
              </a:rPr>
              <a:t>, _</a:t>
            </a:r>
            <a:r>
              <a:rPr kumimoji="0" lang="en-US" altLang="en-US" sz="2000" b="0" i="0" u="none" strike="noStrike" cap="none" normalizeH="0" baseline="0" dirty="0" err="1">
                <a:ln>
                  <a:noFill/>
                </a:ln>
                <a:solidFill>
                  <a:srgbClr val="9932CC"/>
                </a:solidFill>
                <a:effectLst/>
                <a:latin typeface="Consolas" panose="020B0609020204030204" pitchFamily="49" charset="0"/>
              </a:rPr>
              <a:t>myPKT</a:t>
            </a:r>
            <a:endParaRPr kumimoji="0" lang="en-US" altLang="en-US" sz="2000" b="0" i="0" u="none" strike="noStrike" cap="none" normalizeH="0" baseline="0" dirty="0">
              <a:ln>
                <a:noFill/>
              </a:ln>
              <a:solidFill>
                <a:srgbClr val="9932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932CC"/>
                </a:solidFill>
                <a:effectLst/>
                <a:latin typeface="Consolas" panose="020B0609020204030204" pitchFamily="49" charset="0"/>
              </a:rPr>
              <a:t>| top 10 by _version desc</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468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208690" y="3429000"/>
            <a:ext cx="10058400" cy="1450975"/>
          </a:xfrm>
        </p:spPr>
        <p:txBody>
          <a:bodyPr>
            <a:normAutofit fontScale="90000"/>
          </a:bodyPr>
          <a:lstStyle/>
          <a:p>
            <a:pPr algn="ctr"/>
            <a:r>
              <a:rPr lang="en-US" dirty="0"/>
              <a:t>Lesson 1 : </a:t>
            </a:r>
            <a:br>
              <a:rPr lang="en-US" dirty="0"/>
            </a:br>
            <a:br>
              <a:rPr lang="en-US" dirty="0"/>
            </a:br>
            <a:r>
              <a:rPr lang="en-US" dirty="0"/>
              <a:t>Introduction to Kusto Query Language</a:t>
            </a:r>
            <a:br>
              <a:rPr lang="en-US" dirty="0"/>
            </a:br>
            <a:endParaRPr lang="en-US" dirty="0"/>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1958184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parse arguments</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097280" y="2691428"/>
            <a:ext cx="9090593" cy="3484331"/>
          </a:xfrm>
        </p:spPr>
        <p:txBody>
          <a:bodyPr>
            <a:noAutofit/>
          </a:bodyPr>
          <a:lstStyle/>
          <a:p>
            <a:r>
              <a:rPr lang="en-US" sz="2000" b="0" i="0" dirty="0">
                <a:solidFill>
                  <a:srgbClr val="171717"/>
                </a:solidFill>
                <a:effectLst/>
                <a:latin typeface="Segoe UI" panose="020B0502040204020203" pitchFamily="34" charset="0"/>
              </a:rPr>
              <a:t>Kind</a:t>
            </a:r>
          </a:p>
          <a:p>
            <a:pPr lvl="1"/>
            <a:r>
              <a:rPr lang="en-US" sz="2000" dirty="0"/>
              <a:t>Simple (default)</a:t>
            </a:r>
          </a:p>
          <a:p>
            <a:pPr lvl="1"/>
            <a:r>
              <a:rPr lang="en-US" sz="2000" dirty="0"/>
              <a:t>Regex</a:t>
            </a:r>
          </a:p>
          <a:p>
            <a:pPr lvl="1"/>
            <a:r>
              <a:rPr lang="en-US" sz="2000" dirty="0"/>
              <a:t>Flags</a:t>
            </a:r>
          </a:p>
          <a:p>
            <a:pPr lvl="1"/>
            <a:r>
              <a:rPr lang="en-US" sz="2000" dirty="0"/>
              <a:t>relaxed</a:t>
            </a:r>
            <a:endParaRPr lang="en-US" sz="2000" b="0" i="0" dirty="0">
              <a:solidFill>
                <a:srgbClr val="171717"/>
              </a:solidFill>
              <a:effectLst/>
              <a:latin typeface="Segoe UI" panose="020B0502040204020203" pitchFamily="34" charset="0"/>
            </a:endParaRPr>
          </a:p>
          <a:p>
            <a:r>
              <a:rPr lang="en-US" sz="2000" dirty="0">
                <a:solidFill>
                  <a:srgbClr val="171717"/>
                </a:solidFill>
                <a:latin typeface="Segoe UI" panose="020B0502040204020203" pitchFamily="34" charset="0"/>
              </a:rPr>
              <a:t>Expression</a:t>
            </a:r>
          </a:p>
          <a:p>
            <a:r>
              <a:rPr lang="en-US" sz="2000" dirty="0" err="1"/>
              <a:t>ColumnName</a:t>
            </a:r>
            <a:endParaRPr lang="en-US" sz="2000" dirty="0"/>
          </a:p>
          <a:p>
            <a:r>
              <a:rPr lang="en-US" sz="2000" dirty="0" err="1"/>
              <a:t>ColumnType</a:t>
            </a:r>
            <a:endParaRPr lang="en-US" sz="2000" dirty="0"/>
          </a:p>
        </p:txBody>
      </p:sp>
      <p:sp>
        <p:nvSpPr>
          <p:cNvPr id="3" name="Rectangle 1">
            <a:extLst>
              <a:ext uri="{FF2B5EF4-FFF2-40B4-BE49-F238E27FC236}">
                <a16:creationId xmlns:a16="http://schemas.microsoft.com/office/drawing/2014/main" id="{99B77482-967D-4795-A895-5B20FA61404C}"/>
              </a:ext>
            </a:extLst>
          </p:cNvPr>
          <p:cNvSpPr>
            <a:spLocks noChangeArrowheads="1"/>
          </p:cNvSpPr>
          <p:nvPr/>
        </p:nvSpPr>
        <p:spPr bwMode="auto">
          <a:xfrm>
            <a:off x="1097280" y="2160044"/>
            <a:ext cx="8732520"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171717"/>
                </a:solidFill>
                <a:effectLst/>
                <a:latin typeface="Segoe UI" panose="020B0502040204020203" pitchFamily="34" charset="0"/>
                <a:cs typeface="Segoe UI" panose="020B0502040204020203" pitchFamily="34" charset="0"/>
              </a:rPr>
              <a:t>T</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 parse</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kind=regex</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flags=regex_flags</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simple</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t>
            </a:r>
            <a:r>
              <a:rPr kumimoji="0" lang="en-US" altLang="en-US" sz="2000" b="0" i="0" u="none" strike="noStrike" cap="none" normalizeH="0" baseline="0">
                <a:ln>
                  <a:noFill/>
                </a:ln>
                <a:solidFill>
                  <a:srgbClr val="171717"/>
                </a:solidFill>
                <a:effectLst/>
                <a:latin typeface="SFMono-Regular"/>
              </a:rPr>
              <a:t>relaxed</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1" u="none" strike="noStrike" cap="none" normalizeH="0" baseline="0">
                <a:ln>
                  <a:noFill/>
                </a:ln>
                <a:solidFill>
                  <a:srgbClr val="171717"/>
                </a:solidFill>
                <a:effectLst/>
                <a:latin typeface="Segoe UI" panose="020B0502040204020203" pitchFamily="34" charset="0"/>
                <a:cs typeface="Segoe UI" panose="020B0502040204020203" pitchFamily="34" charset="0"/>
              </a:rPr>
              <a:t>Expression</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with</a:t>
            </a:r>
            <a:r>
              <a:rPr kumimoji="0" lang="en-US" altLang="en-US" sz="20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 </a:t>
            </a:r>
            <a:r>
              <a:rPr kumimoji="0" lang="en-US" altLang="en-US" sz="2000" b="0" i="0" u="none" strike="noStrike" cap="none" normalizeH="0" baseline="0">
                <a:ln>
                  <a:noFill/>
                </a:ln>
                <a:solidFill>
                  <a:srgbClr val="171717"/>
                </a:solidFill>
                <a:effectLst/>
                <a:latin typeface="SFMono-Regular"/>
              </a:rPr>
              <a:t>*</a:t>
            </a:r>
            <a:r>
              <a:rPr kumimoji="0" lang="en-US" altLang="en-US" sz="2000" b="0" i="0" u="none" strike="noStrike" cap="none" normalizeH="0" baseline="0">
                <a:ln>
                  <a:noFill/>
                </a:ln>
                <a:solidFill>
                  <a:schemeClr val="tx1"/>
                </a:solidFill>
                <a:effectLst/>
              </a:rPr>
              <a:t> </a:t>
            </a:r>
          </a:p>
        </p:txBody>
      </p:sp>
    </p:spTree>
    <p:extLst>
      <p:ext uri="{BB962C8B-B14F-4D97-AF65-F5344CB8AC3E}">
        <p14:creationId xmlns:p14="http://schemas.microsoft.com/office/powerpoint/2010/main" val="170640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err="1">
                <a:solidFill>
                  <a:srgbClr val="333333"/>
                </a:solidFill>
                <a:effectLst/>
                <a:latin typeface="Segoe UI" panose="020B0502040204020203" pitchFamily="34" charset="0"/>
              </a:rPr>
              <a:t>todynamic</a:t>
            </a:r>
            <a:r>
              <a:rPr lang="en-US" b="0" i="0" dirty="0">
                <a:solidFill>
                  <a:srgbClr val="333333"/>
                </a:solidFill>
                <a:effectLst/>
                <a:latin typeface="Segoe UI" panose="020B0502040204020203" pitchFamily="34" charset="0"/>
              </a:rPr>
              <a:t> and </a:t>
            </a:r>
            <a:r>
              <a:rPr lang="en-US" b="0" i="0" dirty="0" err="1">
                <a:solidFill>
                  <a:srgbClr val="333333"/>
                </a:solidFill>
                <a:effectLst/>
                <a:latin typeface="Segoe UI" panose="020B0502040204020203" pitchFamily="34" charset="0"/>
              </a:rPr>
              <a:t>parse_json</a:t>
            </a:r>
            <a:r>
              <a:rPr lang="en-US" b="0" i="0" dirty="0">
                <a:solidFill>
                  <a:srgbClr val="333333"/>
                </a:solidFill>
                <a:effectLst/>
                <a:latin typeface="Segoe UI" panose="020B0502040204020203" pitchFamily="34" charset="0"/>
              </a:rPr>
              <a:t> operator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171717"/>
                </a:solidFill>
                <a:effectLst/>
                <a:latin typeface="Segoe UI" panose="020B0502040204020203" pitchFamily="34" charset="0"/>
              </a:rPr>
              <a:t>Interprets a string as a JSON value and returns the value as dynamic.</a:t>
            </a:r>
            <a:endParaRPr lang="en-US" dirty="0"/>
          </a:p>
        </p:txBody>
      </p:sp>
      <p:sp>
        <p:nvSpPr>
          <p:cNvPr id="3" name="Rectangle 1">
            <a:extLst>
              <a:ext uri="{FF2B5EF4-FFF2-40B4-BE49-F238E27FC236}">
                <a16:creationId xmlns:a16="http://schemas.microsoft.com/office/drawing/2014/main" id="{4E046011-0A23-4CC6-8345-2D834CDFFB8A}"/>
              </a:ext>
            </a:extLst>
          </p:cNvPr>
          <p:cNvSpPr>
            <a:spLocks noChangeArrowheads="1"/>
          </p:cNvSpPr>
          <p:nvPr/>
        </p:nvSpPr>
        <p:spPr bwMode="auto">
          <a:xfrm>
            <a:off x="994041" y="4059462"/>
            <a:ext cx="9794600"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Consolas" panose="020B0609020204030204" pitchFamily="49" charset="0"/>
              </a:rPr>
              <a:t>let</a:t>
            </a:r>
            <a:r>
              <a:rPr lang="en-US" sz="2000" b="0" i="0" dirty="0">
                <a:solidFill>
                  <a:srgbClr val="171717"/>
                </a:solidFill>
                <a:effectLst/>
                <a:latin typeface="Consolas" panose="020B0609020204030204" pitchFamily="49" charset="0"/>
              </a:rPr>
              <a:t> d=</a:t>
            </a:r>
            <a:r>
              <a:rPr lang="en-US" sz="2000" b="0" i="0" dirty="0">
                <a:solidFill>
                  <a:srgbClr val="A31515"/>
                </a:solidFill>
                <a:effectLst/>
                <a:latin typeface="Consolas" panose="020B0609020204030204" pitchFamily="49" charset="0"/>
              </a:rPr>
              <a:t>'{"a":123, "b":"{\\"c\\":456}"}'</a:t>
            </a:r>
            <a:r>
              <a:rPr lang="en-US" sz="2000" b="0" i="0" dirty="0">
                <a:solidFill>
                  <a:srgbClr val="171717"/>
                </a:solidFill>
                <a:effectLst/>
                <a:latin typeface="Consolas" panose="020B0609020204030204" pitchFamily="49" charset="0"/>
              </a:rPr>
              <a:t>; </a:t>
            </a:r>
            <a:r>
              <a:rPr lang="en-US" sz="2000" b="0" i="0" dirty="0">
                <a:solidFill>
                  <a:srgbClr val="0101FD"/>
                </a:solidFill>
                <a:effectLst/>
                <a:latin typeface="Consolas" panose="020B0609020204030204" pitchFamily="49" charset="0"/>
              </a:rPr>
              <a:t>print</a:t>
            </a:r>
            <a:r>
              <a:rPr lang="en-US" sz="2000" b="0" i="0" dirty="0">
                <a:solidFill>
                  <a:srgbClr val="171717"/>
                </a:solidFill>
                <a:effectLst/>
                <a:latin typeface="Consolas" panose="020B0609020204030204" pitchFamily="49" charset="0"/>
              </a:rPr>
              <a:t> </a:t>
            </a:r>
            <a:r>
              <a:rPr lang="en-US" sz="2000" b="0" i="0" dirty="0" err="1">
                <a:solidFill>
                  <a:srgbClr val="171717"/>
                </a:solidFill>
                <a:effectLst/>
                <a:latin typeface="Consolas" panose="020B0609020204030204" pitchFamily="49" charset="0"/>
              </a:rPr>
              <a:t>d_b_c</a:t>
            </a:r>
            <a:r>
              <a:rPr lang="en-US" sz="2000" b="0" i="0" dirty="0">
                <a:solidFill>
                  <a:srgbClr val="171717"/>
                </a:solidFill>
                <a:effectLst/>
                <a:latin typeface="Consolas" panose="020B0609020204030204" pitchFamily="49" charset="0"/>
              </a:rPr>
              <a:t>=</a:t>
            </a:r>
            <a:r>
              <a:rPr lang="en-US" sz="2000" b="0" i="0" dirty="0" err="1">
                <a:solidFill>
                  <a:srgbClr val="0101FD"/>
                </a:solidFill>
                <a:effectLst/>
                <a:latin typeface="Consolas" panose="020B0609020204030204" pitchFamily="49" charset="0"/>
              </a:rPr>
              <a:t>parse_json</a:t>
            </a:r>
            <a:r>
              <a:rPr lang="en-US" sz="2000" b="0" i="0" dirty="0">
                <a:solidFill>
                  <a:srgbClr val="171717"/>
                </a:solidFill>
                <a:effectLst/>
                <a:latin typeface="Consolas" panose="020B0609020204030204" pitchFamily="49" charset="0"/>
              </a:rPr>
              <a:t>(</a:t>
            </a:r>
            <a:r>
              <a:rPr lang="en-US" sz="2000" b="0" i="0" dirty="0" err="1">
                <a:solidFill>
                  <a:srgbClr val="0101FD"/>
                </a:solidFill>
                <a:effectLst/>
                <a:latin typeface="Consolas" panose="020B0609020204030204" pitchFamily="49" charset="0"/>
              </a:rPr>
              <a:t>tostring</a:t>
            </a:r>
            <a:r>
              <a:rPr lang="en-US" sz="2000" b="0" i="0" dirty="0">
                <a:solidFill>
                  <a:srgbClr val="171717"/>
                </a:solidFill>
                <a:effectLst/>
                <a:latin typeface="Consolas" panose="020B0609020204030204" pitchFamily="49" charset="0"/>
              </a:rPr>
              <a:t>(</a:t>
            </a:r>
            <a:r>
              <a:rPr lang="en-US" sz="2000" b="0" i="0" dirty="0" err="1">
                <a:solidFill>
                  <a:srgbClr val="0101FD"/>
                </a:solidFill>
                <a:effectLst/>
                <a:latin typeface="Consolas" panose="020B0609020204030204" pitchFamily="49" charset="0"/>
              </a:rPr>
              <a:t>parse_json</a:t>
            </a:r>
            <a:r>
              <a:rPr lang="en-US" sz="2000" b="0" i="0" dirty="0">
                <a:solidFill>
                  <a:srgbClr val="171717"/>
                </a:solidFill>
                <a:effectLst/>
                <a:latin typeface="Consolas" panose="020B0609020204030204" pitchFamily="49" charset="0"/>
              </a:rPr>
              <a:t>(d).b)).c</a:t>
            </a:r>
            <a:endParaRPr kumimoji="0" lang="en-US" altLang="en-US" sz="20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38748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err="1">
                <a:solidFill>
                  <a:srgbClr val="333333"/>
                </a:solidFill>
                <a:effectLst/>
                <a:latin typeface="Segoe UI" panose="020B0502040204020203" pitchFamily="34" charset="0"/>
              </a:rPr>
              <a:t>Parse_csv</a:t>
            </a:r>
            <a:r>
              <a:rPr lang="en-US" b="0" i="0" dirty="0">
                <a:solidFill>
                  <a:srgbClr val="333333"/>
                </a:solidFill>
                <a:effectLst/>
                <a:latin typeface="Segoe UI" panose="020B0502040204020203" pitchFamily="34" charset="0"/>
              </a:rPr>
              <a:t> operator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171717"/>
                </a:solidFill>
                <a:effectLst/>
                <a:latin typeface="Segoe UI" panose="020B0502040204020203" pitchFamily="34" charset="0"/>
              </a:rPr>
              <a:t>Splits a given string representing a single record of comma-separated values and returns a string array with these values.</a:t>
            </a:r>
            <a:endParaRPr lang="en-US" dirty="0"/>
          </a:p>
        </p:txBody>
      </p:sp>
      <p:sp>
        <p:nvSpPr>
          <p:cNvPr id="3" name="Rectangle 1">
            <a:extLst>
              <a:ext uri="{FF2B5EF4-FFF2-40B4-BE49-F238E27FC236}">
                <a16:creationId xmlns:a16="http://schemas.microsoft.com/office/drawing/2014/main" id="{4E046011-0A23-4CC6-8345-2D834CDFFB8A}"/>
              </a:ext>
            </a:extLst>
          </p:cNvPr>
          <p:cNvSpPr>
            <a:spLocks noChangeArrowheads="1"/>
          </p:cNvSpPr>
          <p:nvPr/>
        </p:nvSpPr>
        <p:spPr bwMode="auto">
          <a:xfrm>
            <a:off x="1229180" y="3683379"/>
            <a:ext cx="9794600"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Consolas" panose="020B0609020204030204" pitchFamily="49" charset="0"/>
              </a:rPr>
              <a:t>print result=</a:t>
            </a:r>
            <a:r>
              <a:rPr lang="en-US" sz="2000" b="0" i="0" dirty="0" err="1">
                <a:solidFill>
                  <a:srgbClr val="0101FD"/>
                </a:solidFill>
                <a:effectLst/>
                <a:latin typeface="Consolas" panose="020B0609020204030204" pitchFamily="49" charset="0"/>
              </a:rPr>
              <a:t>parse_csv</a:t>
            </a:r>
            <a:r>
              <a:rPr lang="en-US" sz="2000" b="0" i="0" dirty="0">
                <a:solidFill>
                  <a:srgbClr val="0101FD"/>
                </a:solidFill>
                <a:effectLst/>
                <a:latin typeface="Consolas" panose="020B0609020204030204" pitchFamily="49" charset="0"/>
              </a:rPr>
              <a:t>('</a:t>
            </a:r>
            <a:r>
              <a:rPr lang="en-US" sz="2000" b="0" i="0" dirty="0" err="1">
                <a:solidFill>
                  <a:srgbClr val="0101FD"/>
                </a:solidFill>
                <a:effectLst/>
                <a:latin typeface="Consolas" panose="020B0609020204030204" pitchFamily="49" charset="0"/>
              </a:rPr>
              <a:t>aa,"b,b,b",cc,"Escaping</a:t>
            </a:r>
            <a:r>
              <a:rPr lang="en-US" sz="2000" b="0" i="0" dirty="0">
                <a:solidFill>
                  <a:srgbClr val="0101FD"/>
                </a:solidFill>
                <a:effectLst/>
                <a:latin typeface="Consolas" panose="020B0609020204030204" pitchFamily="49" charset="0"/>
              </a:rPr>
              <a:t> quotes: ""Title""","line1\nline2"')</a:t>
            </a:r>
            <a:endParaRPr kumimoji="0" lang="en-US" altLang="en-US" sz="20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61965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03 : </a:t>
            </a:r>
            <a:r>
              <a:rPr lang="en-US" sz="2500" dirty="0">
                <a:solidFill>
                  <a:srgbClr val="FFFFFF"/>
                </a:solidFill>
              </a:rPr>
              <a:t>Parsing</a:t>
            </a:r>
            <a:r>
              <a:rPr lang="en-US" sz="2500" b="0" i="0" kern="1200" spc="-50" baseline="0" dirty="0">
                <a:solidFill>
                  <a:srgbClr val="FFFFFF"/>
                </a:solidFill>
                <a:latin typeface="+mj-lt"/>
                <a:ea typeface="+mj-ea"/>
                <a:cs typeface="+mj-cs"/>
              </a:rPr>
              <a:t>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715759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DATETIME/TIMESPAN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nvPr>
        </p:nvGraphicFramePr>
        <p:xfrm>
          <a:off x="1097280" y="1954452"/>
          <a:ext cx="10058401" cy="3740473"/>
        </p:xfrm>
        <a:graphic>
          <a:graphicData uri="http://schemas.openxmlformats.org/drawingml/2006/table">
            <a:tbl>
              <a:tblPr/>
              <a:tblGrid>
                <a:gridCol w="2649332">
                  <a:extLst>
                    <a:ext uri="{9D8B030D-6E8A-4147-A177-3AD203B41FA5}">
                      <a16:colId xmlns:a16="http://schemas.microsoft.com/office/drawing/2014/main" val="306821434"/>
                    </a:ext>
                  </a:extLst>
                </a:gridCol>
                <a:gridCol w="2905041">
                  <a:extLst>
                    <a:ext uri="{9D8B030D-6E8A-4147-A177-3AD203B41FA5}">
                      <a16:colId xmlns:a16="http://schemas.microsoft.com/office/drawing/2014/main" val="2376042155"/>
                    </a:ext>
                  </a:extLst>
                </a:gridCol>
                <a:gridCol w="4504028">
                  <a:extLst>
                    <a:ext uri="{9D8B030D-6E8A-4147-A177-3AD203B41FA5}">
                      <a16:colId xmlns:a16="http://schemas.microsoft.com/office/drawing/2014/main" val="3187118203"/>
                    </a:ext>
                  </a:extLst>
                </a:gridCol>
              </a:tblGrid>
              <a:tr h="180975">
                <a:tc>
                  <a:txBody>
                    <a:bodyPr/>
                    <a:lstStyle/>
                    <a:p>
                      <a:pPr algn="l" fontAlgn="b"/>
                      <a:r>
                        <a:rPr lang="en-US" sz="2200" b="0" i="0" u="none" strike="noStrike" baseline="0" dirty="0">
                          <a:solidFill>
                            <a:srgbClr val="000000"/>
                          </a:solidFill>
                          <a:effectLst/>
                          <a:latin typeface="Calibri" panose="020F0502020204030204" pitchFamily="34" charset="0"/>
                        </a:rPr>
                        <a:t>ago()</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format_datetime()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startofweek()</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a:solidFill>
                            <a:srgbClr val="000000"/>
                          </a:solidFill>
                          <a:effectLst/>
                          <a:latin typeface="Calibri" panose="020F0502020204030204" pitchFamily="34" charset="0"/>
                        </a:rPr>
                        <a:t>datetime_add()</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format_timespan()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startofyear()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a:solidFill>
                            <a:srgbClr val="000000"/>
                          </a:solidFill>
                          <a:effectLst/>
                          <a:latin typeface="Calibri" panose="020F0502020204030204" pitchFamily="34" charset="0"/>
                        </a:rPr>
                        <a:t>datetime_part()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getmonth()</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dirty="0" err="1">
                          <a:solidFill>
                            <a:srgbClr val="000000"/>
                          </a:solidFill>
                          <a:effectLst/>
                          <a:latin typeface="Calibri" panose="020F0502020204030204" pitchFamily="34" charset="0"/>
                        </a:rPr>
                        <a:t>todatetime</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180975">
                <a:tc>
                  <a:txBody>
                    <a:bodyPr/>
                    <a:lstStyle/>
                    <a:p>
                      <a:pPr algn="l" fontAlgn="b"/>
                      <a:r>
                        <a:rPr lang="en-US" sz="2200" b="0" i="0" u="none" strike="noStrike" baseline="0">
                          <a:solidFill>
                            <a:srgbClr val="000000"/>
                          </a:solidFill>
                          <a:effectLst/>
                          <a:latin typeface="Calibri" panose="020F0502020204030204" pitchFamily="34" charset="0"/>
                        </a:rPr>
                        <a:t>datetime_diff()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getyear()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totimespan()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a:solidFill>
                            <a:srgbClr val="000000"/>
                          </a:solidFill>
                          <a:effectLst/>
                          <a:latin typeface="Calibri" panose="020F0502020204030204" pitchFamily="34" charset="0"/>
                        </a:rPr>
                        <a:t>dayofmonth()</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hourofday()</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unixtime_microseconds_todatetime()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r h="180975">
                <a:tc>
                  <a:txBody>
                    <a:bodyPr/>
                    <a:lstStyle/>
                    <a:p>
                      <a:pPr algn="l" fontAlgn="b"/>
                      <a:r>
                        <a:rPr lang="en-US" sz="2200" b="0" i="0" u="none" strike="noStrike" baseline="0">
                          <a:solidFill>
                            <a:srgbClr val="000000"/>
                          </a:solidFill>
                          <a:effectLst/>
                          <a:latin typeface="Calibri" panose="020F0502020204030204" pitchFamily="34" charset="0"/>
                        </a:rPr>
                        <a:t>dayofweek()</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make_datetime()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unixtime_milliseconds_todatetime()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54100874"/>
                  </a:ext>
                </a:extLst>
              </a:tr>
              <a:tr h="180975">
                <a:tc>
                  <a:txBody>
                    <a:bodyPr/>
                    <a:lstStyle/>
                    <a:p>
                      <a:pPr algn="l" fontAlgn="b"/>
                      <a:r>
                        <a:rPr lang="en-US" sz="2200" b="0" i="0" u="none" strike="noStrike" baseline="0">
                          <a:solidFill>
                            <a:srgbClr val="000000"/>
                          </a:solidFill>
                          <a:effectLst/>
                          <a:latin typeface="Calibri" panose="020F0502020204030204" pitchFamily="34" charset="0"/>
                        </a:rPr>
                        <a:t>dayofyear()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make_timespan()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unixtime_nanoseconds_todatetime()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069241765"/>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endofday</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monthofyear()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unixtime_seconds_todatetime()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17864921"/>
                  </a:ext>
                </a:extLst>
              </a:tr>
              <a:tr h="180975">
                <a:tc>
                  <a:txBody>
                    <a:bodyPr/>
                    <a:lstStyle/>
                    <a:p>
                      <a:pPr algn="l" fontAlgn="b"/>
                      <a:r>
                        <a:rPr lang="en-US" sz="2200" b="0" i="0" u="none" strike="noStrike" baseline="0">
                          <a:solidFill>
                            <a:srgbClr val="000000"/>
                          </a:solidFill>
                          <a:effectLst/>
                          <a:latin typeface="Calibri" panose="020F0502020204030204" pitchFamily="34" charset="0"/>
                        </a:rPr>
                        <a:t>endofmonth()</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now()</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weekofyear()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47244751"/>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endofweek</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dirty="0" err="1">
                          <a:solidFill>
                            <a:srgbClr val="000000"/>
                          </a:solidFill>
                          <a:effectLst/>
                          <a:latin typeface="Calibri" panose="020F0502020204030204" pitchFamily="34" charset="0"/>
                        </a:rPr>
                        <a:t>startofday</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endParaRPr lang="en-US" sz="2200" b="0" i="0" u="none" strike="noStrike" baseline="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634514574"/>
                  </a:ext>
                </a:extLst>
              </a:tr>
              <a:tr h="180975">
                <a:tc>
                  <a:txBody>
                    <a:bodyPr/>
                    <a:lstStyle/>
                    <a:p>
                      <a:pPr algn="l" fontAlgn="b"/>
                      <a:r>
                        <a:rPr lang="en-US" sz="2200" b="0" i="0" u="none" strike="noStrike" baseline="0">
                          <a:solidFill>
                            <a:srgbClr val="000000"/>
                          </a:solidFill>
                          <a:effectLst/>
                          <a:latin typeface="Calibri" panose="020F0502020204030204" pitchFamily="34" charset="0"/>
                        </a:rPr>
                        <a:t>endofyear()</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dirty="0" err="1">
                          <a:solidFill>
                            <a:srgbClr val="000000"/>
                          </a:solidFill>
                          <a:effectLst/>
                          <a:latin typeface="Calibri" panose="020F0502020204030204" pitchFamily="34" charset="0"/>
                        </a:rPr>
                        <a:t>startofmonth</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endParaRPr lang="en-US" sz="2200" b="0" i="0" u="none" strike="noStrike" baseline="0" dirty="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67397620"/>
                  </a:ext>
                </a:extLst>
              </a:tr>
            </a:tbl>
          </a:graphicData>
        </a:graphic>
      </p:graphicFrame>
    </p:spTree>
    <p:extLst>
      <p:ext uri="{BB962C8B-B14F-4D97-AF65-F5344CB8AC3E}">
        <p14:creationId xmlns:p14="http://schemas.microsoft.com/office/powerpoint/2010/main" val="25930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04 : </a:t>
            </a:r>
            <a:r>
              <a:rPr lang="en-US" sz="2500" dirty="0">
                <a:solidFill>
                  <a:srgbClr val="FFFFFF"/>
                </a:solidFill>
              </a:rPr>
              <a:t>String and </a:t>
            </a:r>
            <a:r>
              <a:rPr lang="en-US" sz="2500" dirty="0" err="1">
                <a:solidFill>
                  <a:srgbClr val="FFFFFF"/>
                </a:solidFill>
              </a:rPr>
              <a:t>DateTime</a:t>
            </a:r>
            <a:r>
              <a:rPr lang="en-US" sz="2500" dirty="0">
                <a:solidFill>
                  <a:srgbClr val="FFFFFF"/>
                </a:solidFill>
              </a:rPr>
              <a:t> functions</a:t>
            </a:r>
            <a:r>
              <a:rPr lang="en-US" sz="2500" b="0" i="0" kern="1200" spc="-50" baseline="0" dirty="0">
                <a:solidFill>
                  <a:srgbClr val="FFFFFF"/>
                </a:solidFill>
                <a:latin typeface="+mj-lt"/>
                <a:ea typeface="+mj-ea"/>
                <a:cs typeface="+mj-cs"/>
              </a:rPr>
              <a:t>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1677941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Conditional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extLst>
              <p:ext uri="{D42A27DB-BD31-4B8C-83A1-F6EECF244321}">
                <p14:modId xmlns:p14="http://schemas.microsoft.com/office/powerpoint/2010/main" val="2439596344"/>
              </p:ext>
            </p:extLst>
          </p:nvPr>
        </p:nvGraphicFramePr>
        <p:xfrm>
          <a:off x="1097280" y="1954452"/>
          <a:ext cx="2649332" cy="1700215"/>
        </p:xfrm>
        <a:graphic>
          <a:graphicData uri="http://schemas.openxmlformats.org/drawingml/2006/table">
            <a:tbl>
              <a:tblPr/>
              <a:tblGrid>
                <a:gridCol w="2649332">
                  <a:extLst>
                    <a:ext uri="{9D8B030D-6E8A-4147-A177-3AD203B41FA5}">
                      <a16:colId xmlns:a16="http://schemas.microsoft.com/office/drawing/2014/main" val="306821434"/>
                    </a:ext>
                  </a:extLst>
                </a:gridCol>
              </a:tblGrid>
              <a:tr h="180975">
                <a:tc>
                  <a:txBody>
                    <a:bodyPr/>
                    <a:lstStyle/>
                    <a:p>
                      <a:pPr algn="l" fontAlgn="b"/>
                      <a:r>
                        <a:rPr lang="en-US" sz="2200" b="0" i="0" u="none" strike="noStrike" baseline="0" dirty="0">
                          <a:solidFill>
                            <a:srgbClr val="000000"/>
                          </a:solidFill>
                          <a:effectLst/>
                          <a:latin typeface="Calibri" panose="020F0502020204030204" pitchFamily="34" charset="0"/>
                        </a:rPr>
                        <a:t>case()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a:solidFill>
                            <a:srgbClr val="000000"/>
                          </a:solidFill>
                          <a:effectLst/>
                          <a:latin typeface="Calibri" panose="020F0502020204030204" pitchFamily="34" charset="0"/>
                        </a:rPr>
                        <a:t>coalesce()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a:solidFill>
                            <a:srgbClr val="000000"/>
                          </a:solidFill>
                          <a:effectLst/>
                          <a:latin typeface="Calibri" panose="020F0502020204030204" pitchFamily="34" charset="0"/>
                        </a:rPr>
                        <a:t>iif()/iff()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0">
                <a:tc>
                  <a:txBody>
                    <a:bodyPr/>
                    <a:lstStyle/>
                    <a:p>
                      <a:pPr algn="l" fontAlgn="b"/>
                      <a:r>
                        <a:rPr lang="en-US" sz="2200" b="0" i="0" u="none" strike="noStrike" baseline="0" dirty="0" err="1">
                          <a:solidFill>
                            <a:srgbClr val="000000"/>
                          </a:solidFill>
                          <a:effectLst/>
                          <a:latin typeface="Calibri" panose="020F0502020204030204" pitchFamily="34" charset="0"/>
                        </a:rPr>
                        <a:t>max_of</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min_of</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bl>
          </a:graphicData>
        </a:graphic>
      </p:graphicFrame>
    </p:spTree>
    <p:extLst>
      <p:ext uri="{BB962C8B-B14F-4D97-AF65-F5344CB8AC3E}">
        <p14:creationId xmlns:p14="http://schemas.microsoft.com/office/powerpoint/2010/main" val="168897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Conversion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extLst>
              <p:ext uri="{D42A27DB-BD31-4B8C-83A1-F6EECF244321}">
                <p14:modId xmlns:p14="http://schemas.microsoft.com/office/powerpoint/2010/main" val="334741561"/>
              </p:ext>
            </p:extLst>
          </p:nvPr>
        </p:nvGraphicFramePr>
        <p:xfrm>
          <a:off x="1097280" y="1954452"/>
          <a:ext cx="2649332" cy="1700215"/>
        </p:xfrm>
        <a:graphic>
          <a:graphicData uri="http://schemas.openxmlformats.org/drawingml/2006/table">
            <a:tbl>
              <a:tblPr/>
              <a:tblGrid>
                <a:gridCol w="2649332">
                  <a:extLst>
                    <a:ext uri="{9D8B030D-6E8A-4147-A177-3AD203B41FA5}">
                      <a16:colId xmlns:a16="http://schemas.microsoft.com/office/drawing/2014/main" val="306821434"/>
                    </a:ext>
                  </a:extLst>
                </a:gridCol>
              </a:tblGrid>
              <a:tr h="180975">
                <a:tc>
                  <a:txBody>
                    <a:bodyPr/>
                    <a:lstStyle/>
                    <a:p>
                      <a:pPr algn="l" fontAlgn="b"/>
                      <a:r>
                        <a:rPr lang="en-US" sz="2200" b="0" i="0" u="none" strike="noStrike" baseline="0" dirty="0" err="1">
                          <a:solidFill>
                            <a:srgbClr val="000000"/>
                          </a:solidFill>
                          <a:effectLst/>
                          <a:latin typeface="Calibri" panose="020F0502020204030204" pitchFamily="34" charset="0"/>
                        </a:rPr>
                        <a:t>tobool</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a:solidFill>
                            <a:srgbClr val="000000"/>
                          </a:solidFill>
                          <a:effectLst/>
                          <a:latin typeface="Calibri" panose="020F0502020204030204" pitchFamily="34" charset="0"/>
                        </a:rPr>
                        <a:t>todatetime()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a:solidFill>
                            <a:srgbClr val="000000"/>
                          </a:solidFill>
                          <a:effectLst/>
                          <a:latin typeface="Calibri" panose="020F0502020204030204" pitchFamily="34" charset="0"/>
                        </a:rPr>
                        <a:t>todouble()/toreal()</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0">
                <a:tc>
                  <a:txBody>
                    <a:bodyPr/>
                    <a:lstStyle/>
                    <a:p>
                      <a:pPr algn="l" fontAlgn="b"/>
                      <a:r>
                        <a:rPr lang="en-US" sz="2200" b="0" i="0" u="none" strike="noStrike" baseline="0">
                          <a:solidFill>
                            <a:srgbClr val="000000"/>
                          </a:solidFill>
                          <a:effectLst/>
                          <a:latin typeface="Calibri" panose="020F0502020204030204" pitchFamily="34" charset="0"/>
                        </a:rPr>
                        <a:t>tostring()</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totimespan</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bl>
          </a:graphicData>
        </a:graphic>
      </p:graphicFrame>
    </p:spTree>
    <p:extLst>
      <p:ext uri="{BB962C8B-B14F-4D97-AF65-F5344CB8AC3E}">
        <p14:creationId xmlns:p14="http://schemas.microsoft.com/office/powerpoint/2010/main" val="403445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Metadata Functions</a:t>
            </a:r>
            <a:endParaRPr lang="en-US" dirty="0"/>
          </a:p>
        </p:txBody>
      </p:sp>
      <p:graphicFrame>
        <p:nvGraphicFramePr>
          <p:cNvPr id="4" name="Table 3">
            <a:extLst>
              <a:ext uri="{FF2B5EF4-FFF2-40B4-BE49-F238E27FC236}">
                <a16:creationId xmlns:a16="http://schemas.microsoft.com/office/drawing/2014/main" id="{EE094862-40BF-4FD7-AF6B-A7E756DFB9B2}"/>
              </a:ext>
            </a:extLst>
          </p:cNvPr>
          <p:cNvGraphicFramePr/>
          <p:nvPr>
            <p:extLst>
              <p:ext uri="{D42A27DB-BD31-4B8C-83A1-F6EECF244321}">
                <p14:modId xmlns:p14="http://schemas.microsoft.com/office/powerpoint/2010/main" val="985580259"/>
              </p:ext>
            </p:extLst>
          </p:nvPr>
        </p:nvGraphicFramePr>
        <p:xfrm>
          <a:off x="1192173" y="2077921"/>
          <a:ext cx="4066689" cy="3760790"/>
        </p:xfrm>
        <a:graphic>
          <a:graphicData uri="http://schemas.openxmlformats.org/drawingml/2006/table">
            <a:tbl>
              <a:tblPr/>
              <a:tblGrid>
                <a:gridCol w="4066689">
                  <a:extLst>
                    <a:ext uri="{9D8B030D-6E8A-4147-A177-3AD203B41FA5}">
                      <a16:colId xmlns:a16="http://schemas.microsoft.com/office/drawing/2014/main" val="3230166755"/>
                    </a:ext>
                  </a:extLst>
                </a:gridCol>
              </a:tblGrid>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column_ifexists()</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20768238"/>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current_cluster_endpoint()</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352561779"/>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current_database()</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931320362"/>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current_principal()</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839318187"/>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current_principal_details()</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991345420"/>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current_principal_is_member_of()</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24227360"/>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cursor_after()</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238091"/>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estimate_data_size()</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006518025"/>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extent_id()</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676934747"/>
                  </a:ext>
                </a:extLst>
              </a:tr>
              <a:tr h="341890">
                <a:tc>
                  <a:txBody>
                    <a:bodyPr/>
                    <a:lstStyle/>
                    <a:p>
                      <a:pPr algn="l" fontAlgn="b">
                        <a:spcBef>
                          <a:spcPts val="0"/>
                        </a:spcBef>
                        <a:spcAft>
                          <a:spcPts val="0"/>
                        </a:spcAft>
                      </a:pPr>
                      <a:r>
                        <a:rPr lang="en-US" sz="2100" b="0" i="0" u="none" strike="noStrike">
                          <a:solidFill>
                            <a:srgbClr val="000000"/>
                          </a:solidFill>
                          <a:effectLst/>
                          <a:latin typeface="Calibri" panose="020F0502020204030204" pitchFamily="34" charset="0"/>
                        </a:rPr>
                        <a:t>extent_tags()</a:t>
                      </a:r>
                      <a:endParaRPr lang="en-US" sz="1700" b="0" i="0" u="none" strike="noStrike">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343909793"/>
                  </a:ext>
                </a:extLst>
              </a:tr>
              <a:tr h="341890">
                <a:tc>
                  <a:txBody>
                    <a:bodyPr/>
                    <a:lstStyle/>
                    <a:p>
                      <a:pPr algn="l" fontAlgn="b">
                        <a:spcBef>
                          <a:spcPts val="0"/>
                        </a:spcBef>
                        <a:spcAft>
                          <a:spcPts val="0"/>
                        </a:spcAft>
                      </a:pPr>
                      <a:r>
                        <a:rPr lang="en-US" sz="2100" b="0" i="0" u="none" strike="noStrike" dirty="0" err="1">
                          <a:solidFill>
                            <a:srgbClr val="000000"/>
                          </a:solidFill>
                          <a:effectLst/>
                          <a:latin typeface="Calibri" panose="020F0502020204030204" pitchFamily="34" charset="0"/>
                        </a:rPr>
                        <a:t>ingestion_time</a:t>
                      </a:r>
                      <a:r>
                        <a:rPr lang="en-US" sz="2100" b="0" i="0" u="none" strike="noStrike" dirty="0">
                          <a:solidFill>
                            <a:srgbClr val="000000"/>
                          </a:solidFill>
                          <a:effectLst/>
                          <a:latin typeface="Calibri" panose="020F0502020204030204" pitchFamily="34" charset="0"/>
                        </a:rPr>
                        <a:t>()</a:t>
                      </a:r>
                      <a:endParaRPr lang="en-US" sz="1700" b="0" i="0" u="none" strike="noStrike" dirty="0">
                        <a:effectLst/>
                        <a:latin typeface="Arial" panose="020B0604020202020204" pitchFamily="34" charset="0"/>
                      </a:endParaRPr>
                    </a:p>
                  </a:txBody>
                  <a:tcPr marL="4559" marR="4559" marT="4559"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221749965"/>
                  </a:ext>
                </a:extLst>
              </a:tr>
            </a:tbl>
          </a:graphicData>
        </a:graphic>
      </p:graphicFrame>
    </p:spTree>
    <p:extLst>
      <p:ext uri="{BB962C8B-B14F-4D97-AF65-F5344CB8AC3E}">
        <p14:creationId xmlns:p14="http://schemas.microsoft.com/office/powerpoint/2010/main" val="719668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Window Scalar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nvPr>
        </p:nvGraphicFramePr>
        <p:xfrm>
          <a:off x="1097280" y="1954452"/>
          <a:ext cx="2649332" cy="1700215"/>
        </p:xfrm>
        <a:graphic>
          <a:graphicData uri="http://schemas.openxmlformats.org/drawingml/2006/table">
            <a:tbl>
              <a:tblPr/>
              <a:tblGrid>
                <a:gridCol w="2649332">
                  <a:extLst>
                    <a:ext uri="{9D8B030D-6E8A-4147-A177-3AD203B41FA5}">
                      <a16:colId xmlns:a16="http://schemas.microsoft.com/office/drawing/2014/main" val="306821434"/>
                    </a:ext>
                  </a:extLst>
                </a:gridCol>
              </a:tblGrid>
              <a:tr h="180975">
                <a:tc>
                  <a:txBody>
                    <a:bodyPr/>
                    <a:lstStyle/>
                    <a:p>
                      <a:pPr algn="l" fontAlgn="b"/>
                      <a:r>
                        <a:rPr lang="en-US" sz="2200" b="0" i="0" u="none" strike="noStrike" baseline="0">
                          <a:solidFill>
                            <a:srgbClr val="000000"/>
                          </a:solidFill>
                          <a:effectLst/>
                          <a:latin typeface="Calibri" panose="020F0502020204030204" pitchFamily="34" charset="0"/>
                        </a:rPr>
                        <a:t>next()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prev</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row_cumsum</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0">
                <a:tc>
                  <a:txBody>
                    <a:bodyPr/>
                    <a:lstStyle/>
                    <a:p>
                      <a:pPr algn="l" fontAlgn="b"/>
                      <a:r>
                        <a:rPr lang="en-US" sz="2200" b="0" i="0" u="none" strike="noStrike" baseline="0" dirty="0" err="1">
                          <a:solidFill>
                            <a:srgbClr val="000000"/>
                          </a:solidFill>
                          <a:effectLst/>
                          <a:latin typeface="Calibri" panose="020F0502020204030204" pitchFamily="34" charset="0"/>
                        </a:rPr>
                        <a:t>row_number</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dirty="0" err="1">
                          <a:solidFill>
                            <a:srgbClr val="000000"/>
                          </a:solidFill>
                          <a:effectLst/>
                          <a:latin typeface="Calibri" panose="020F0502020204030204" pitchFamily="34" charset="0"/>
                        </a:rPr>
                        <a:t>row_rank</a:t>
                      </a:r>
                      <a:r>
                        <a:rPr lang="en-US" sz="2200" b="0" i="0" u="none" strike="noStrike" baseline="0" dirty="0">
                          <a:solidFill>
                            <a:srgbClr val="000000"/>
                          </a:solidFill>
                          <a:effectLst/>
                          <a:latin typeface="Calibri" panose="020F0502020204030204" pitchFamily="34" charset="0"/>
                        </a:rPr>
                        <a: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bl>
          </a:graphicData>
        </a:graphic>
      </p:graphicFrame>
    </p:spTree>
    <p:extLst>
      <p:ext uri="{BB962C8B-B14F-4D97-AF65-F5344CB8AC3E}">
        <p14:creationId xmlns:p14="http://schemas.microsoft.com/office/powerpoint/2010/main" val="355363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3313-C576-4AFE-9E1C-4F94F947253F}"/>
              </a:ext>
            </a:extLst>
          </p:cNvPr>
          <p:cNvSpPr>
            <a:spLocks noGrp="1"/>
          </p:cNvSpPr>
          <p:nvPr>
            <p:ph type="title"/>
          </p:nvPr>
        </p:nvSpPr>
        <p:spPr/>
        <p:txBody>
          <a:bodyPr/>
          <a:lstStyle/>
          <a:p>
            <a:r>
              <a:rPr lang="en-US" dirty="0"/>
              <a:t>What is Kusto query</a:t>
            </a:r>
          </a:p>
        </p:txBody>
      </p:sp>
      <p:sp>
        <p:nvSpPr>
          <p:cNvPr id="3" name="Content Placeholder 2">
            <a:extLst>
              <a:ext uri="{FF2B5EF4-FFF2-40B4-BE49-F238E27FC236}">
                <a16:creationId xmlns:a16="http://schemas.microsoft.com/office/drawing/2014/main" id="{19F7EC93-C597-4B23-A5A3-704D99C1C03F}"/>
              </a:ext>
            </a:extLst>
          </p:cNvPr>
          <p:cNvSpPr>
            <a:spLocks noGrp="1"/>
          </p:cNvSpPr>
          <p:nvPr>
            <p:ph idx="1"/>
          </p:nvPr>
        </p:nvSpPr>
        <p:spPr>
          <a:xfrm>
            <a:off x="1097280" y="2108201"/>
            <a:ext cx="10058400" cy="3990257"/>
          </a:xfrm>
        </p:spPr>
        <p:txBody>
          <a:bodyPr>
            <a:normAutofit lnSpcReduction="10000"/>
          </a:bodyPr>
          <a:lstStyle/>
          <a:p>
            <a:r>
              <a:rPr lang="en-US" b="0" i="0" dirty="0">
                <a:solidFill>
                  <a:srgbClr val="333333"/>
                </a:solidFill>
                <a:effectLst/>
                <a:latin typeface="Segoe UI" panose="020B0502040204020203" pitchFamily="34" charset="0"/>
              </a:rPr>
              <a:t>A Kusto query is a read-only request to </a:t>
            </a:r>
            <a:r>
              <a:rPr lang="en-US" b="1" i="0" dirty="0">
                <a:solidFill>
                  <a:srgbClr val="333333"/>
                </a:solidFill>
                <a:effectLst/>
                <a:latin typeface="Segoe UI" panose="020B0502040204020203" pitchFamily="34" charset="0"/>
              </a:rPr>
              <a:t>process</a:t>
            </a:r>
            <a:r>
              <a:rPr lang="en-US" b="0" i="0" dirty="0">
                <a:solidFill>
                  <a:srgbClr val="333333"/>
                </a:solidFill>
                <a:effectLst/>
                <a:latin typeface="Segoe UI" panose="020B0502040204020203" pitchFamily="34" charset="0"/>
              </a:rPr>
              <a:t> data and </a:t>
            </a:r>
            <a:r>
              <a:rPr lang="en-US" b="1" i="0" dirty="0">
                <a:solidFill>
                  <a:srgbClr val="333333"/>
                </a:solidFill>
                <a:effectLst/>
                <a:latin typeface="Segoe UI" panose="020B0502040204020203" pitchFamily="34" charset="0"/>
              </a:rPr>
              <a:t>return</a:t>
            </a:r>
            <a:r>
              <a:rPr lang="en-US" b="0" i="0" dirty="0">
                <a:solidFill>
                  <a:srgbClr val="333333"/>
                </a:solidFill>
                <a:effectLst/>
                <a:latin typeface="Segoe UI" panose="020B0502040204020203" pitchFamily="34" charset="0"/>
              </a:rPr>
              <a:t> results. </a:t>
            </a:r>
          </a:p>
          <a:p>
            <a:r>
              <a:rPr lang="en-US" b="0" i="0" dirty="0">
                <a:solidFill>
                  <a:srgbClr val="333333"/>
                </a:solidFill>
                <a:effectLst/>
                <a:latin typeface="Segoe UI" panose="020B0502040204020203" pitchFamily="34" charset="0"/>
              </a:rPr>
              <a:t>The request is stated in plain text, using a data-flow model designed to make the syntax easy to read, author, and automate. </a:t>
            </a:r>
          </a:p>
          <a:p>
            <a:r>
              <a:rPr lang="en-US" b="0" i="0" dirty="0">
                <a:solidFill>
                  <a:srgbClr val="333333"/>
                </a:solidFill>
                <a:effectLst/>
                <a:latin typeface="Segoe UI" panose="020B0502040204020203" pitchFamily="34" charset="0"/>
              </a:rPr>
              <a:t>The query uses schema entities that are organized in a hierarchy similar to SQL’s:</a:t>
            </a:r>
          </a:p>
          <a:p>
            <a:pPr lvl="1"/>
            <a:r>
              <a:rPr lang="en-US" b="0" i="0" dirty="0">
                <a:solidFill>
                  <a:srgbClr val="333333"/>
                </a:solidFill>
                <a:effectLst/>
                <a:latin typeface="Segoe UI" panose="020B0502040204020203" pitchFamily="34" charset="0"/>
              </a:rPr>
              <a:t> databases, </a:t>
            </a:r>
          </a:p>
          <a:p>
            <a:pPr lvl="1"/>
            <a:r>
              <a:rPr lang="en-US" b="0" i="0" dirty="0">
                <a:solidFill>
                  <a:srgbClr val="333333"/>
                </a:solidFill>
                <a:effectLst/>
                <a:latin typeface="Segoe UI" panose="020B0502040204020203" pitchFamily="34" charset="0"/>
              </a:rPr>
              <a:t>tables, </a:t>
            </a:r>
          </a:p>
          <a:p>
            <a:pPr lvl="1"/>
            <a:r>
              <a:rPr lang="en-US" b="0" i="0" dirty="0">
                <a:solidFill>
                  <a:srgbClr val="333333"/>
                </a:solidFill>
                <a:effectLst/>
                <a:latin typeface="Segoe UI" panose="020B0502040204020203" pitchFamily="34" charset="0"/>
              </a:rPr>
              <a:t>columns.</a:t>
            </a:r>
          </a:p>
          <a:p>
            <a:pPr lvl="1"/>
            <a:endParaRPr lang="en-US" dirty="0">
              <a:solidFill>
                <a:srgbClr val="333333"/>
              </a:solidFill>
              <a:latin typeface="Segoe UI" panose="020B0502040204020203" pitchFamily="34" charset="0"/>
            </a:endParaRPr>
          </a:p>
          <a:p>
            <a:pPr lvl="1"/>
            <a:r>
              <a:rPr lang="en-US" b="0" i="0" dirty="0">
                <a:solidFill>
                  <a:srgbClr val="333333"/>
                </a:solidFill>
                <a:effectLst/>
                <a:latin typeface="Segoe UI" panose="020B0502040204020203" pitchFamily="34" charset="0"/>
              </a:rPr>
              <a:t>Azure Data Explorer was first announced at Ignite 2018:</a:t>
            </a:r>
          </a:p>
          <a:p>
            <a:pPr lvl="1"/>
            <a:r>
              <a:rPr lang="en-US" dirty="0">
                <a:hlinkClick r:id="rId3"/>
              </a:rPr>
              <a:t>https://kusto.azurewebsites.net/docs/</a:t>
            </a:r>
            <a:r>
              <a:rPr lang="en-US" dirty="0"/>
              <a:t> </a:t>
            </a:r>
          </a:p>
          <a:p>
            <a:pPr lvl="1"/>
            <a:r>
              <a:rPr lang="en-US" b="0" i="0" dirty="0">
                <a:solidFill>
                  <a:srgbClr val="333333"/>
                </a:solidFill>
                <a:effectLst/>
                <a:latin typeface="Segoe UI" panose="020B0502040204020203" pitchFamily="34" charset="0"/>
              </a:rPr>
              <a:t>https://kusto.azurewebsites.net/docs/kusto/query/index.html</a:t>
            </a:r>
          </a:p>
        </p:txBody>
      </p:sp>
    </p:spTree>
    <p:extLst>
      <p:ext uri="{BB962C8B-B14F-4D97-AF65-F5344CB8AC3E}">
        <p14:creationId xmlns:p14="http://schemas.microsoft.com/office/powerpoint/2010/main" val="2123177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05 : </a:t>
            </a:r>
            <a:r>
              <a:rPr lang="en-US" sz="2500" dirty="0">
                <a:solidFill>
                  <a:srgbClr val="FFFFFF"/>
                </a:solidFill>
              </a:rPr>
              <a:t>String and </a:t>
            </a:r>
            <a:r>
              <a:rPr lang="en-US" sz="2500" dirty="0" err="1">
                <a:solidFill>
                  <a:srgbClr val="FFFFFF"/>
                </a:solidFill>
              </a:rPr>
              <a:t>DateTime</a:t>
            </a:r>
            <a:r>
              <a:rPr lang="en-US" sz="2500" dirty="0">
                <a:solidFill>
                  <a:srgbClr val="FFFFFF"/>
                </a:solidFill>
              </a:rPr>
              <a:t> functions</a:t>
            </a:r>
            <a:r>
              <a:rPr lang="en-US" sz="2500" b="0" i="0" kern="1200" spc="-50" baseline="0" dirty="0">
                <a:solidFill>
                  <a:srgbClr val="FFFFFF"/>
                </a:solidFill>
                <a:latin typeface="+mj-lt"/>
                <a:ea typeface="+mj-ea"/>
                <a:cs typeface="+mj-cs"/>
              </a:rPr>
              <a:t>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120829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Mathematical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extLst>
              <p:ext uri="{D42A27DB-BD31-4B8C-83A1-F6EECF244321}">
                <p14:modId xmlns:p14="http://schemas.microsoft.com/office/powerpoint/2010/main" val="180731594"/>
              </p:ext>
            </p:extLst>
          </p:nvPr>
        </p:nvGraphicFramePr>
        <p:xfrm>
          <a:off x="1097280" y="1954452"/>
          <a:ext cx="10058401" cy="4080516"/>
        </p:xfrm>
        <a:graphic>
          <a:graphicData uri="http://schemas.openxmlformats.org/drawingml/2006/table">
            <a:tbl>
              <a:tblPr/>
              <a:tblGrid>
                <a:gridCol w="2649332">
                  <a:extLst>
                    <a:ext uri="{9D8B030D-6E8A-4147-A177-3AD203B41FA5}">
                      <a16:colId xmlns:a16="http://schemas.microsoft.com/office/drawing/2014/main" val="306821434"/>
                    </a:ext>
                  </a:extLst>
                </a:gridCol>
                <a:gridCol w="2905041">
                  <a:extLst>
                    <a:ext uri="{9D8B030D-6E8A-4147-A177-3AD203B41FA5}">
                      <a16:colId xmlns:a16="http://schemas.microsoft.com/office/drawing/2014/main" val="2376042155"/>
                    </a:ext>
                  </a:extLst>
                </a:gridCol>
                <a:gridCol w="4504028">
                  <a:extLst>
                    <a:ext uri="{9D8B030D-6E8A-4147-A177-3AD203B41FA5}">
                      <a16:colId xmlns:a16="http://schemas.microsoft.com/office/drawing/2014/main" val="3187118203"/>
                    </a:ext>
                  </a:extLst>
                </a:gridCol>
              </a:tblGrid>
              <a:tr h="180975">
                <a:tc>
                  <a:txBody>
                    <a:bodyPr/>
                    <a:lstStyle/>
                    <a:p>
                      <a:pPr algn="l" fontAlgn="b"/>
                      <a:r>
                        <a:rPr lang="en-US" sz="2200" b="0" i="0" u="none" strike="noStrike" baseline="0" dirty="0">
                          <a:solidFill>
                            <a:srgbClr val="000000"/>
                          </a:solidFill>
                          <a:effectLst/>
                          <a:latin typeface="Calibri" panose="020F0502020204030204" pitchFamily="34" charset="0"/>
                        </a:rPr>
                        <a:t>abs()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exp10()</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pow()</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a:solidFill>
                            <a:srgbClr val="000000"/>
                          </a:solidFill>
                          <a:effectLst/>
                          <a:latin typeface="Calibri" panose="020F0502020204030204" pitchFamily="34" charset="0"/>
                        </a:rPr>
                        <a:t>acos()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exp2()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radians()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250549423"/>
                  </a:ext>
                </a:extLst>
              </a:tr>
              <a:tr h="180975">
                <a:tc>
                  <a:txBody>
                    <a:bodyPr/>
                    <a:lstStyle/>
                    <a:p>
                      <a:pPr algn="l" fontAlgn="b"/>
                      <a:r>
                        <a:rPr lang="en-US" sz="2200" b="0" i="0" u="none" strike="noStrike" baseline="0">
                          <a:solidFill>
                            <a:srgbClr val="000000"/>
                          </a:solidFill>
                          <a:effectLst/>
                          <a:latin typeface="Calibri" panose="020F0502020204030204" pitchFamily="34" charset="0"/>
                        </a:rPr>
                        <a:t>asin()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gamma()</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rand()</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a:solidFill>
                            <a:srgbClr val="000000"/>
                          </a:solidFill>
                          <a:effectLst/>
                          <a:latin typeface="Calibri" panose="020F0502020204030204" pitchFamily="34" charset="0"/>
                        </a:rPr>
                        <a:t>atan()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isfinite()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range()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180975">
                <a:tc>
                  <a:txBody>
                    <a:bodyPr/>
                    <a:lstStyle/>
                    <a:p>
                      <a:pPr algn="l" fontAlgn="b"/>
                      <a:r>
                        <a:rPr lang="en-US" sz="2200" b="0" i="0" u="none" strike="noStrike" baseline="0">
                          <a:solidFill>
                            <a:srgbClr val="000000"/>
                          </a:solidFill>
                          <a:effectLst/>
                          <a:latin typeface="Calibri" panose="020F0502020204030204" pitchFamily="34" charset="0"/>
                        </a:rPr>
                        <a:t>atan2()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isinf()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round()</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beta_cdf()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isnan()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sign()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beta_inv()</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log()</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sin()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54100874"/>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beta_pdf()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log10()</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sqrt()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069241765"/>
                  </a:ext>
                </a:extLst>
              </a:tr>
              <a:tr h="180975">
                <a:tc>
                  <a:txBody>
                    <a:bodyPr/>
                    <a:lstStyle/>
                    <a:p>
                      <a:pPr algn="l" fontAlgn="b"/>
                      <a:r>
                        <a:rPr lang="en-US" sz="2200" b="0" i="0" u="none" strike="noStrike" baseline="0">
                          <a:solidFill>
                            <a:srgbClr val="000000"/>
                          </a:solidFill>
                          <a:effectLst/>
                          <a:latin typeface="Calibri" panose="020F0502020204030204" pitchFamily="34" charset="0"/>
                        </a:rPr>
                        <a:t>cos()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log2()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tan()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17864921"/>
                  </a:ext>
                </a:extLst>
              </a:tr>
              <a:tr h="180975">
                <a:tc>
                  <a:txBody>
                    <a:bodyPr/>
                    <a:lstStyle/>
                    <a:p>
                      <a:pPr algn="l" fontAlgn="b"/>
                      <a:r>
                        <a:rPr lang="en-US" sz="2200" b="0" i="0" u="none" strike="noStrike" baseline="0">
                          <a:solidFill>
                            <a:srgbClr val="000000"/>
                          </a:solidFill>
                          <a:effectLst/>
                          <a:latin typeface="Calibri" panose="020F0502020204030204" pitchFamily="34" charset="0"/>
                        </a:rPr>
                        <a:t>cot()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loggamma()</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welch_test()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47244751"/>
                  </a:ext>
                </a:extLst>
              </a:tr>
              <a:tr h="180975">
                <a:tc>
                  <a:txBody>
                    <a:bodyPr/>
                    <a:lstStyle/>
                    <a:p>
                      <a:pPr algn="l" fontAlgn="b"/>
                      <a:r>
                        <a:rPr lang="en-US" sz="2200" b="0" i="0" u="none" strike="noStrike" baseline="0">
                          <a:solidFill>
                            <a:srgbClr val="000000"/>
                          </a:solidFill>
                          <a:effectLst/>
                          <a:latin typeface="Calibri" panose="020F0502020204030204" pitchFamily="34" charset="0"/>
                        </a:rPr>
                        <a:t>degrees()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not()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endParaRPr lang="en-US" sz="2200" b="0" i="0" u="none" strike="noStrike" baseline="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634514574"/>
                  </a:ext>
                </a:extLst>
              </a:tr>
              <a:tr h="180975">
                <a:tc>
                  <a:txBody>
                    <a:bodyPr/>
                    <a:lstStyle/>
                    <a:p>
                      <a:pPr algn="l" fontAlgn="b"/>
                      <a:r>
                        <a:rPr lang="en-US" sz="2200" b="0" i="0" u="none" strike="noStrike" baseline="0">
                          <a:solidFill>
                            <a:srgbClr val="000000"/>
                          </a:solidFill>
                          <a:effectLst/>
                          <a:latin typeface="Calibri" panose="020F0502020204030204" pitchFamily="34" charset="0"/>
                        </a:rPr>
                        <a:t>exp()</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pi()</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endParaRPr lang="en-US" sz="2200" b="0" i="0" u="none" strike="noStrike" baseline="0" dirty="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67397620"/>
                  </a:ext>
                </a:extLst>
              </a:tr>
            </a:tbl>
          </a:graphicData>
        </a:graphic>
      </p:graphicFrame>
    </p:spTree>
    <p:extLst>
      <p:ext uri="{BB962C8B-B14F-4D97-AF65-F5344CB8AC3E}">
        <p14:creationId xmlns:p14="http://schemas.microsoft.com/office/powerpoint/2010/main" val="3121795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99F3-81B5-4EE3-A34C-71A01FA16B5F}"/>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Mathematical Functions</a:t>
            </a:r>
            <a:endParaRPr lang="en-US" dirty="0"/>
          </a:p>
        </p:txBody>
      </p:sp>
      <p:graphicFrame>
        <p:nvGraphicFramePr>
          <p:cNvPr id="5" name="Content Placeholder 4">
            <a:extLst>
              <a:ext uri="{FF2B5EF4-FFF2-40B4-BE49-F238E27FC236}">
                <a16:creationId xmlns:a16="http://schemas.microsoft.com/office/drawing/2014/main" id="{A402CD8D-32AB-4687-B44B-05F0BC7C8F9F}"/>
              </a:ext>
            </a:extLst>
          </p:cNvPr>
          <p:cNvGraphicFramePr>
            <a:graphicFrameLocks noGrp="1"/>
          </p:cNvGraphicFramePr>
          <p:nvPr>
            <p:ph idx="1"/>
          </p:nvPr>
        </p:nvGraphicFramePr>
        <p:xfrm>
          <a:off x="1097280" y="1954452"/>
          <a:ext cx="10058401" cy="4080516"/>
        </p:xfrm>
        <a:graphic>
          <a:graphicData uri="http://schemas.openxmlformats.org/drawingml/2006/table">
            <a:tbl>
              <a:tblPr/>
              <a:tblGrid>
                <a:gridCol w="2649332">
                  <a:extLst>
                    <a:ext uri="{9D8B030D-6E8A-4147-A177-3AD203B41FA5}">
                      <a16:colId xmlns:a16="http://schemas.microsoft.com/office/drawing/2014/main" val="306821434"/>
                    </a:ext>
                  </a:extLst>
                </a:gridCol>
                <a:gridCol w="2905041">
                  <a:extLst>
                    <a:ext uri="{9D8B030D-6E8A-4147-A177-3AD203B41FA5}">
                      <a16:colId xmlns:a16="http://schemas.microsoft.com/office/drawing/2014/main" val="2376042155"/>
                    </a:ext>
                  </a:extLst>
                </a:gridCol>
                <a:gridCol w="4504028">
                  <a:extLst>
                    <a:ext uri="{9D8B030D-6E8A-4147-A177-3AD203B41FA5}">
                      <a16:colId xmlns:a16="http://schemas.microsoft.com/office/drawing/2014/main" val="3187118203"/>
                    </a:ext>
                  </a:extLst>
                </a:gridCol>
              </a:tblGrid>
              <a:tr h="180975">
                <a:tc>
                  <a:txBody>
                    <a:bodyPr/>
                    <a:lstStyle/>
                    <a:p>
                      <a:pPr algn="l" fontAlgn="b"/>
                      <a:r>
                        <a:rPr lang="en-US" sz="2200" b="0" i="0" u="none" strike="noStrike" baseline="0" dirty="0">
                          <a:solidFill>
                            <a:srgbClr val="000000"/>
                          </a:solidFill>
                          <a:effectLst/>
                          <a:latin typeface="Calibri" panose="020F0502020204030204" pitchFamily="34" charset="0"/>
                        </a:rPr>
                        <a:t>abs()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exp10()</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pow()</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886028596"/>
                  </a:ext>
                </a:extLst>
              </a:tr>
              <a:tr h="180975">
                <a:tc>
                  <a:txBody>
                    <a:bodyPr/>
                    <a:lstStyle/>
                    <a:p>
                      <a:pPr algn="l" fontAlgn="b"/>
                      <a:r>
                        <a:rPr lang="en-US" sz="2200" b="0" i="0" u="none" strike="noStrike" baseline="0">
                          <a:solidFill>
                            <a:srgbClr val="000000"/>
                          </a:solidFill>
                          <a:effectLst/>
                          <a:latin typeface="Calibri" panose="020F0502020204030204" pitchFamily="34" charset="0"/>
                        </a:rPr>
                        <a:t>acos()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exp2()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radians()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250549423"/>
                  </a:ext>
                </a:extLst>
              </a:tr>
              <a:tr h="180975">
                <a:tc>
                  <a:txBody>
                    <a:bodyPr/>
                    <a:lstStyle/>
                    <a:p>
                      <a:pPr algn="l" fontAlgn="b"/>
                      <a:r>
                        <a:rPr lang="en-US" sz="2200" b="0" i="0" u="none" strike="noStrike" baseline="0">
                          <a:solidFill>
                            <a:srgbClr val="000000"/>
                          </a:solidFill>
                          <a:effectLst/>
                          <a:latin typeface="Calibri" panose="020F0502020204030204" pitchFamily="34" charset="0"/>
                        </a:rPr>
                        <a:t>asin()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gamma()</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rand()</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88981500"/>
                  </a:ext>
                </a:extLst>
              </a:tr>
              <a:tr h="180975">
                <a:tc>
                  <a:txBody>
                    <a:bodyPr/>
                    <a:lstStyle/>
                    <a:p>
                      <a:pPr algn="l" fontAlgn="b"/>
                      <a:r>
                        <a:rPr lang="en-US" sz="2200" b="0" i="0" u="none" strike="noStrike" baseline="0">
                          <a:solidFill>
                            <a:srgbClr val="000000"/>
                          </a:solidFill>
                          <a:effectLst/>
                          <a:latin typeface="Calibri" panose="020F0502020204030204" pitchFamily="34" charset="0"/>
                        </a:rPr>
                        <a:t>atan()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isfinite()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range()</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29229894"/>
                  </a:ext>
                </a:extLst>
              </a:tr>
              <a:tr h="180975">
                <a:tc>
                  <a:txBody>
                    <a:bodyPr/>
                    <a:lstStyle/>
                    <a:p>
                      <a:pPr algn="l" fontAlgn="b"/>
                      <a:r>
                        <a:rPr lang="en-US" sz="2200" b="0" i="0" u="none" strike="noStrike" baseline="0">
                          <a:solidFill>
                            <a:srgbClr val="000000"/>
                          </a:solidFill>
                          <a:effectLst/>
                          <a:latin typeface="Calibri" panose="020F0502020204030204" pitchFamily="34" charset="0"/>
                        </a:rPr>
                        <a:t>atan2()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isinf()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round()</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87548724"/>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beta_cdf()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isnan()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sign()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092801882"/>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beta_inv()</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log()</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sin()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54100874"/>
                  </a:ext>
                </a:extLst>
              </a:tr>
              <a:tr h="180975">
                <a:tc>
                  <a:txBody>
                    <a:bodyPr/>
                    <a:lstStyle/>
                    <a:p>
                      <a:pPr algn="l" fontAlgn="b"/>
                      <a:r>
                        <a:rPr lang="en-US" sz="2200" b="0" i="0" u="none" strike="noStrike" baseline="0">
                          <a:solidFill>
                            <a:srgbClr val="000000"/>
                          </a:solidFill>
                          <a:effectLst/>
                          <a:latin typeface="Calibri" panose="020F0502020204030204" pitchFamily="34" charset="0"/>
                        </a:rPr>
                        <a:t>beta_pdf()</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log10()</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sqrt()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069241765"/>
                  </a:ext>
                </a:extLst>
              </a:tr>
              <a:tr h="180975">
                <a:tc>
                  <a:txBody>
                    <a:bodyPr/>
                    <a:lstStyle/>
                    <a:p>
                      <a:pPr algn="l" fontAlgn="b"/>
                      <a:r>
                        <a:rPr lang="en-US" sz="2200" b="0" i="0" u="none" strike="noStrike" baseline="0">
                          <a:solidFill>
                            <a:srgbClr val="000000"/>
                          </a:solidFill>
                          <a:effectLst/>
                          <a:latin typeface="Calibri" panose="020F0502020204030204" pitchFamily="34" charset="0"/>
                        </a:rPr>
                        <a:t>cos()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log2()</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tan()</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817864921"/>
                  </a:ext>
                </a:extLst>
              </a:tr>
              <a:tr h="180975">
                <a:tc>
                  <a:txBody>
                    <a:bodyPr/>
                    <a:lstStyle/>
                    <a:p>
                      <a:pPr algn="l" fontAlgn="b"/>
                      <a:r>
                        <a:rPr lang="en-US" sz="2200" b="0" i="0" u="none" strike="noStrike" baseline="0">
                          <a:solidFill>
                            <a:srgbClr val="000000"/>
                          </a:solidFill>
                          <a:effectLst/>
                          <a:latin typeface="Calibri" panose="020F0502020204030204" pitchFamily="34" charset="0"/>
                        </a:rPr>
                        <a:t>cot()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loggamma()</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welch_test()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47244751"/>
                  </a:ext>
                </a:extLst>
              </a:tr>
              <a:tr h="180975">
                <a:tc>
                  <a:txBody>
                    <a:bodyPr/>
                    <a:lstStyle/>
                    <a:p>
                      <a:pPr algn="l" fontAlgn="b"/>
                      <a:r>
                        <a:rPr lang="en-US" sz="2200" b="0" i="0" u="none" strike="noStrike" baseline="0">
                          <a:solidFill>
                            <a:srgbClr val="000000"/>
                          </a:solidFill>
                          <a:effectLst/>
                          <a:latin typeface="Calibri" panose="020F0502020204030204" pitchFamily="34" charset="0"/>
                        </a:rPr>
                        <a:t>degrees()</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2200" b="0" i="0" u="none" strike="noStrike" baseline="0">
                          <a:solidFill>
                            <a:srgbClr val="000000"/>
                          </a:solidFill>
                          <a:effectLst/>
                          <a:latin typeface="Calibri" panose="020F0502020204030204" pitchFamily="34" charset="0"/>
                        </a:rPr>
                        <a:t>not()</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endParaRPr lang="en-US" sz="2200" b="0" i="0" u="none" strike="noStrike" baseline="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634514574"/>
                  </a:ext>
                </a:extLst>
              </a:tr>
              <a:tr h="180975">
                <a:tc>
                  <a:txBody>
                    <a:bodyPr/>
                    <a:lstStyle/>
                    <a:p>
                      <a:pPr algn="l" fontAlgn="b"/>
                      <a:r>
                        <a:rPr lang="en-US" sz="2200" b="0" i="0" u="none" strike="noStrike" baseline="0">
                          <a:solidFill>
                            <a:srgbClr val="000000"/>
                          </a:solidFill>
                          <a:effectLst/>
                          <a:latin typeface="Calibri" panose="020F0502020204030204" pitchFamily="34" charset="0"/>
                        </a:rPr>
                        <a:t>exp()</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2200" b="0" i="0" u="none" strike="noStrike" baseline="0">
                          <a:solidFill>
                            <a:srgbClr val="000000"/>
                          </a:solidFill>
                          <a:effectLst/>
                          <a:latin typeface="Calibri" panose="020F0502020204030204" pitchFamily="34" charset="0"/>
                        </a:rPr>
                        <a:t>pi()</a:t>
                      </a: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endParaRPr lang="en-US" sz="2200" b="0" i="0" u="none" strike="noStrike" baseline="0" dirty="0">
                        <a:solidFill>
                          <a:srgbClr val="000000"/>
                        </a:solidFill>
                        <a:effectLst/>
                        <a:latin typeface="Calibri" panose="020F0502020204030204" pitchFamily="34" charset="0"/>
                      </a:endParaRPr>
                    </a:p>
                  </a:txBody>
                  <a:tcPr marL="4763" marR="4763" marT="4763"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67397620"/>
                  </a:ext>
                </a:extLst>
              </a:tr>
            </a:tbl>
          </a:graphicData>
        </a:graphic>
      </p:graphicFrame>
    </p:spTree>
    <p:extLst>
      <p:ext uri="{BB962C8B-B14F-4D97-AF65-F5344CB8AC3E}">
        <p14:creationId xmlns:p14="http://schemas.microsoft.com/office/powerpoint/2010/main" val="1807374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198180" y="4094162"/>
            <a:ext cx="10058400" cy="1450975"/>
          </a:xfrm>
        </p:spPr>
        <p:txBody>
          <a:bodyPr>
            <a:normAutofit fontScale="90000"/>
          </a:bodyPr>
          <a:lstStyle/>
          <a:p>
            <a:pPr algn="ctr"/>
            <a:r>
              <a:rPr lang="en-US" dirty="0"/>
              <a:t>Lesson 5 : </a:t>
            </a:r>
            <a:br>
              <a:rPr lang="en-US" dirty="0"/>
            </a:br>
            <a:br>
              <a:rPr lang="en-US" dirty="0"/>
            </a:br>
            <a:r>
              <a:rPr lang="en-US" dirty="0"/>
              <a:t>Datasets</a:t>
            </a:r>
            <a:br>
              <a:rPr lang="en-US" dirty="0"/>
            </a:br>
            <a:br>
              <a:rPr lang="en-US" dirty="0"/>
            </a:br>
            <a:endParaRPr lang="en-US" dirty="0"/>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3750523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err="1">
                <a:solidFill>
                  <a:srgbClr val="333333"/>
                </a:solidFill>
                <a:effectLst/>
                <a:latin typeface="Segoe UI" panose="020B0502040204020203" pitchFamily="34" charset="0"/>
              </a:rPr>
              <a:t>Datatable</a:t>
            </a:r>
            <a:endParaRPr lang="en-US" b="0" i="0" dirty="0">
              <a:solidFill>
                <a:srgbClr val="333333"/>
              </a:solidFill>
              <a:effectLst/>
              <a:latin typeface="Segoe UI" panose="020B0502040204020203" pitchFamily="34" charset="0"/>
            </a:endParaRP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333333"/>
                </a:solidFill>
                <a:effectLst/>
                <a:latin typeface="Segoe UI" panose="020B0502040204020203" pitchFamily="34" charset="0"/>
              </a:rPr>
              <a:t>Returns a table whose schema and values are defined in the query itself</a:t>
            </a:r>
            <a:endParaRPr lang="en-US" dirty="0"/>
          </a:p>
        </p:txBody>
      </p:sp>
      <p:sp>
        <p:nvSpPr>
          <p:cNvPr id="4" name="Rectangle 1">
            <a:extLst>
              <a:ext uri="{FF2B5EF4-FFF2-40B4-BE49-F238E27FC236}">
                <a16:creationId xmlns:a16="http://schemas.microsoft.com/office/drawing/2014/main" id="{B0D60781-43E6-462B-ABDF-BD4BA57645A8}"/>
              </a:ext>
            </a:extLst>
          </p:cNvPr>
          <p:cNvSpPr>
            <a:spLocks noChangeArrowheads="1"/>
          </p:cNvSpPr>
          <p:nvPr/>
        </p:nvSpPr>
        <p:spPr bwMode="auto">
          <a:xfrm>
            <a:off x="1425111" y="3184386"/>
            <a:ext cx="7994932" cy="18787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err="1">
                <a:solidFill>
                  <a:srgbClr val="0101FD"/>
                </a:solidFill>
                <a:effectLst/>
                <a:latin typeface="SFMono-Regular"/>
              </a:rPr>
              <a:t>datatable</a:t>
            </a:r>
            <a:r>
              <a:rPr lang="en-US" sz="2000" b="0" i="0" dirty="0">
                <a:solidFill>
                  <a:srgbClr val="171717"/>
                </a:solidFill>
                <a:effectLst/>
                <a:latin typeface="SFMono-Regular"/>
              </a:rPr>
              <a:t> (</a:t>
            </a:r>
            <a:r>
              <a:rPr lang="en-US" sz="2000" b="0" i="0" dirty="0" err="1">
                <a:solidFill>
                  <a:srgbClr val="171717"/>
                </a:solidFill>
                <a:effectLst/>
                <a:latin typeface="SFMono-Regular"/>
              </a:rPr>
              <a:t>Date:</a:t>
            </a:r>
            <a:r>
              <a:rPr lang="en-US" sz="2000" b="0" i="0" dirty="0" err="1">
                <a:solidFill>
                  <a:srgbClr val="0101FD"/>
                </a:solidFill>
                <a:effectLst/>
                <a:latin typeface="SFMono-Regular"/>
              </a:rPr>
              <a:t>datetime</a:t>
            </a:r>
            <a:r>
              <a:rPr lang="en-US" sz="2000" b="0" i="0" dirty="0">
                <a:solidFill>
                  <a:srgbClr val="171717"/>
                </a:solidFill>
                <a:effectLst/>
                <a:latin typeface="SFMono-Regular"/>
              </a:rPr>
              <a:t>, </a:t>
            </a:r>
            <a:r>
              <a:rPr lang="en-US" sz="2000" b="0" i="0" dirty="0" err="1">
                <a:solidFill>
                  <a:srgbClr val="171717"/>
                </a:solidFill>
                <a:effectLst/>
                <a:latin typeface="SFMono-Regular"/>
              </a:rPr>
              <a:t>Event:</a:t>
            </a:r>
            <a:r>
              <a:rPr lang="en-US" sz="2000" b="0" i="0" dirty="0" err="1">
                <a:solidFill>
                  <a:srgbClr val="0101FD"/>
                </a:solidFill>
                <a:effectLst/>
                <a:latin typeface="SFMono-Regular"/>
              </a:rPr>
              <a:t>string</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171717"/>
                </a:solidFill>
                <a:effectLst/>
                <a:latin typeface="SFMono-Regular"/>
              </a:rPr>
              <a:t>[datetime(1910-06-11), </a:t>
            </a:r>
            <a:r>
              <a:rPr lang="en-US" sz="2000" b="0" i="0" dirty="0">
                <a:solidFill>
                  <a:srgbClr val="A31515"/>
                </a:solidFill>
                <a:effectLst/>
                <a:latin typeface="SFMono-Regular"/>
              </a:rPr>
              <a:t>"Born"</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171717"/>
                </a:solidFill>
                <a:effectLst/>
                <a:latin typeface="SFMono-Regular"/>
              </a:rPr>
              <a:t> datetime(1930-01-01), </a:t>
            </a:r>
            <a:r>
              <a:rPr lang="en-US" sz="2000" b="0" i="0" dirty="0">
                <a:solidFill>
                  <a:srgbClr val="A31515"/>
                </a:solidFill>
                <a:effectLst/>
                <a:latin typeface="SFMono-Regular"/>
              </a:rPr>
              <a:t>"Enters Ecole </a:t>
            </a:r>
            <a:r>
              <a:rPr lang="en-US" sz="2000" b="0" i="0" dirty="0" err="1">
                <a:solidFill>
                  <a:srgbClr val="A31515"/>
                </a:solidFill>
                <a:effectLst/>
                <a:latin typeface="SFMono-Regular"/>
              </a:rPr>
              <a:t>Navale</a:t>
            </a:r>
            <a:r>
              <a:rPr lang="en-US" sz="2000" b="0" i="0" dirty="0">
                <a:solidFill>
                  <a:srgbClr val="A31515"/>
                </a:solidFill>
                <a:effectLst/>
                <a:latin typeface="SFMono-Regular"/>
              </a:rPr>
              <a:t>"</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171717"/>
                </a:solidFill>
                <a:effectLst/>
                <a:latin typeface="SFMono-Regular"/>
              </a:rPr>
              <a:t>datetime(1953-01-01), </a:t>
            </a:r>
            <a:r>
              <a:rPr lang="en-US" sz="2000" b="0" i="0" dirty="0">
                <a:solidFill>
                  <a:srgbClr val="A31515"/>
                </a:solidFill>
                <a:effectLst/>
                <a:latin typeface="SFMono-Regular"/>
              </a:rPr>
              <a:t>"Published first book"</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171717"/>
                </a:solidFill>
                <a:effectLst/>
                <a:latin typeface="SFMono-Regular"/>
              </a:rPr>
              <a:t>datetime(1997-06-25), </a:t>
            </a:r>
            <a:r>
              <a:rPr lang="en-US" sz="2000" b="0" i="0" dirty="0">
                <a:solidFill>
                  <a:srgbClr val="A31515"/>
                </a:solidFill>
                <a:effectLst/>
                <a:latin typeface="SFMono-Regular"/>
              </a:rPr>
              <a:t>"Died"</a:t>
            </a:r>
            <a:r>
              <a:rPr lang="en-US" sz="2000" b="0" i="0" dirty="0">
                <a:solidFill>
                  <a:srgbClr val="171717"/>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171717"/>
                </a:solidFill>
                <a:effectLst/>
                <a:latin typeface="SFMono-Regular"/>
              </a:rPr>
              <a:t>| </a:t>
            </a:r>
            <a:r>
              <a:rPr lang="en-US" sz="2000" b="0" i="0" dirty="0">
                <a:solidFill>
                  <a:srgbClr val="007D9A"/>
                </a:solidFill>
                <a:effectLst/>
                <a:latin typeface="SFMono-Regular"/>
              </a:rPr>
              <a:t>where</a:t>
            </a:r>
            <a:r>
              <a:rPr lang="en-US" sz="2000" b="0" i="0" dirty="0">
                <a:solidFill>
                  <a:srgbClr val="171717"/>
                </a:solidFill>
                <a:effectLst/>
                <a:latin typeface="SFMono-Regular"/>
              </a:rPr>
              <a:t> </a:t>
            </a:r>
            <a:r>
              <a:rPr lang="en-US" sz="2000" b="0" i="0" dirty="0" err="1">
                <a:solidFill>
                  <a:srgbClr val="0101FD"/>
                </a:solidFill>
                <a:effectLst/>
                <a:latin typeface="SFMono-Regular"/>
              </a:rPr>
              <a:t>strlen</a:t>
            </a:r>
            <a:r>
              <a:rPr lang="en-US" sz="2000" b="0" i="0" dirty="0">
                <a:solidFill>
                  <a:srgbClr val="171717"/>
                </a:solidFill>
                <a:effectLst/>
                <a:latin typeface="SFMono-Regular"/>
              </a:rPr>
              <a:t>(Event) &gt; 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719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Join operator</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333333"/>
                </a:solidFill>
                <a:effectLst/>
                <a:latin typeface="Segoe UI" panose="020B0502040204020203" pitchFamily="34" charset="0"/>
              </a:rPr>
              <a:t>Merge the rows of two tables to form a new table by matching values of the specified columns from each table</a:t>
            </a:r>
            <a:endParaRPr lang="en-US" dirty="0"/>
          </a:p>
        </p:txBody>
      </p:sp>
      <p:sp>
        <p:nvSpPr>
          <p:cNvPr id="4" name="Rectangle 1">
            <a:extLst>
              <a:ext uri="{FF2B5EF4-FFF2-40B4-BE49-F238E27FC236}">
                <a16:creationId xmlns:a16="http://schemas.microsoft.com/office/drawing/2014/main" id="{B0D60781-43E6-462B-ABDF-BD4BA57645A8}"/>
              </a:ext>
            </a:extLst>
          </p:cNvPr>
          <p:cNvSpPr>
            <a:spLocks noChangeArrowheads="1"/>
          </p:cNvSpPr>
          <p:nvPr/>
        </p:nvSpPr>
        <p:spPr bwMode="auto">
          <a:xfrm>
            <a:off x="1520976" y="3036797"/>
            <a:ext cx="7994932" cy="31098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let Events = </a:t>
            </a:r>
            <a:r>
              <a:rPr lang="en-US" sz="2000" b="0" i="0" dirty="0" err="1">
                <a:solidFill>
                  <a:srgbClr val="0101FD"/>
                </a:solidFill>
                <a:effectLst/>
                <a:latin typeface="SFMono-Regular"/>
              </a:rPr>
              <a:t>MyLogTable</a:t>
            </a:r>
            <a:r>
              <a:rPr lang="en-US" sz="2000" b="0" i="0" dirty="0">
                <a:solidFill>
                  <a:srgbClr val="0101FD"/>
                </a:solidFill>
                <a:effectLst/>
                <a:latin typeface="SFMono-Regular"/>
              </a:rPr>
              <a:t> | where type=="Event"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Events</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where Name == "Start"</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project Name, City, </a:t>
            </a:r>
            <a:r>
              <a:rPr lang="en-US" sz="2000" b="0" i="0" dirty="0" err="1">
                <a:solidFill>
                  <a:srgbClr val="0101FD"/>
                </a:solidFill>
                <a:effectLst/>
                <a:latin typeface="SFMono-Regular"/>
              </a:rPr>
              <a:t>ActivityId</a:t>
            </a:r>
            <a:r>
              <a:rPr lang="en-US" sz="2000" b="0" i="0" dirty="0">
                <a:solidFill>
                  <a:srgbClr val="0101FD"/>
                </a:solidFill>
                <a:effectLst/>
                <a:latin typeface="SFMono-Regular"/>
              </a:rPr>
              <a:t>, </a:t>
            </a:r>
            <a:r>
              <a:rPr lang="en-US" sz="2000" b="0" i="0" dirty="0" err="1">
                <a:solidFill>
                  <a:srgbClr val="0101FD"/>
                </a:solidFill>
                <a:effectLst/>
                <a:latin typeface="SFMono-Regular"/>
              </a:rPr>
              <a:t>StartTime</a:t>
            </a:r>
            <a:r>
              <a:rPr lang="en-US" sz="2000" b="0" i="0" dirty="0">
                <a:solidFill>
                  <a:srgbClr val="0101FD"/>
                </a:solidFill>
                <a:effectLst/>
                <a:latin typeface="SFMono-Regular"/>
              </a:rPr>
              <a:t>=timestamp</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join (Events</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 where Name == "Stop"</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 project </a:t>
            </a:r>
            <a:r>
              <a:rPr lang="en-US" sz="2000" b="0" i="0" dirty="0" err="1">
                <a:solidFill>
                  <a:srgbClr val="0101FD"/>
                </a:solidFill>
                <a:effectLst/>
                <a:latin typeface="SFMono-Regular"/>
              </a:rPr>
              <a:t>StopTime</a:t>
            </a:r>
            <a:r>
              <a:rPr lang="en-US" sz="2000" b="0" i="0" dirty="0">
                <a:solidFill>
                  <a:srgbClr val="0101FD"/>
                </a:solidFill>
                <a:effectLst/>
                <a:latin typeface="SFMono-Regular"/>
              </a:rPr>
              <a:t>=timestamp, </a:t>
            </a:r>
            <a:r>
              <a:rPr lang="en-US" sz="2000" b="0" i="0" dirty="0" err="1">
                <a:solidFill>
                  <a:srgbClr val="0101FD"/>
                </a:solidFill>
                <a:effectLst/>
                <a:latin typeface="SFMono-Regular"/>
              </a:rPr>
              <a:t>ActivityId</a:t>
            </a:r>
            <a:r>
              <a:rPr lang="en-US" sz="2000" b="0" i="0" dirty="0">
                <a:solidFill>
                  <a:srgbClr val="0101FD"/>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on </a:t>
            </a:r>
            <a:r>
              <a:rPr lang="en-US" sz="2000" b="0" i="0" dirty="0" err="1">
                <a:solidFill>
                  <a:srgbClr val="0101FD"/>
                </a:solidFill>
                <a:effectLst/>
                <a:latin typeface="SFMono-Regular"/>
              </a:rPr>
              <a:t>ActivityId</a:t>
            </a:r>
            <a:endParaRPr lang="en-US" sz="2000" b="0" i="0" dirty="0">
              <a:solidFill>
                <a:srgbClr val="0101FD"/>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project City, </a:t>
            </a:r>
            <a:r>
              <a:rPr lang="en-US" sz="2000" b="0" i="0" dirty="0" err="1">
                <a:solidFill>
                  <a:srgbClr val="0101FD"/>
                </a:solidFill>
                <a:effectLst/>
                <a:latin typeface="SFMono-Regular"/>
              </a:rPr>
              <a:t>ActivityId</a:t>
            </a:r>
            <a:r>
              <a:rPr lang="en-US" sz="2000" b="0" i="0" dirty="0">
                <a:solidFill>
                  <a:srgbClr val="0101FD"/>
                </a:solidFill>
                <a:effectLst/>
                <a:latin typeface="SFMono-Regular"/>
              </a:rPr>
              <a:t>, </a:t>
            </a:r>
            <a:r>
              <a:rPr lang="en-US" sz="2000" b="0" i="0" dirty="0" err="1">
                <a:solidFill>
                  <a:srgbClr val="0101FD"/>
                </a:solidFill>
                <a:effectLst/>
                <a:latin typeface="SFMono-Regular"/>
              </a:rPr>
              <a:t>StartTime</a:t>
            </a:r>
            <a:r>
              <a:rPr lang="en-US" sz="2000" b="0" i="0" dirty="0">
                <a:solidFill>
                  <a:srgbClr val="0101FD"/>
                </a:solidFill>
                <a:effectLst/>
                <a:latin typeface="SFMono-Regular"/>
              </a:rPr>
              <a:t>, </a:t>
            </a:r>
            <a:r>
              <a:rPr lang="en-US" sz="2000" b="0" i="0" dirty="0" err="1">
                <a:solidFill>
                  <a:srgbClr val="0101FD"/>
                </a:solidFill>
                <a:effectLst/>
                <a:latin typeface="SFMono-Regular"/>
              </a:rPr>
              <a:t>StopTime</a:t>
            </a:r>
            <a:r>
              <a:rPr lang="en-US" sz="2000" b="0" i="0" dirty="0">
                <a:solidFill>
                  <a:srgbClr val="0101FD"/>
                </a:solidFill>
                <a:effectLst/>
                <a:latin typeface="SFMono-Regular"/>
              </a:rPr>
              <a:t>, Duration = </a:t>
            </a:r>
            <a:r>
              <a:rPr lang="en-US" sz="2000" b="0" i="0" dirty="0" err="1">
                <a:solidFill>
                  <a:srgbClr val="0101FD"/>
                </a:solidFill>
                <a:effectLst/>
                <a:latin typeface="SFMono-Regular"/>
              </a:rPr>
              <a:t>StopTime</a:t>
            </a:r>
            <a:r>
              <a:rPr lang="en-US" sz="2000" b="0" i="0" dirty="0">
                <a:solidFill>
                  <a:srgbClr val="0101FD"/>
                </a:solidFill>
                <a:effectLst/>
                <a:latin typeface="SFMono-Regular"/>
              </a:rPr>
              <a:t> - </a:t>
            </a:r>
            <a:r>
              <a:rPr lang="en-US" sz="2000" b="0" i="0" dirty="0" err="1">
                <a:solidFill>
                  <a:srgbClr val="0101FD"/>
                </a:solidFill>
                <a:effectLst/>
                <a:latin typeface="SFMono-Regular"/>
              </a:rPr>
              <a:t>StartTime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7963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Join types</a:t>
            </a:r>
          </a:p>
        </p:txBody>
      </p:sp>
      <p:graphicFrame>
        <p:nvGraphicFramePr>
          <p:cNvPr id="4" name="Table 3">
            <a:extLst>
              <a:ext uri="{FF2B5EF4-FFF2-40B4-BE49-F238E27FC236}">
                <a16:creationId xmlns:a16="http://schemas.microsoft.com/office/drawing/2014/main" id="{7A51C30F-BC99-4FEE-96D9-2F412602C48E}"/>
              </a:ext>
            </a:extLst>
          </p:cNvPr>
          <p:cNvGraphicFramePr/>
          <p:nvPr>
            <p:extLst>
              <p:ext uri="{D42A27DB-BD31-4B8C-83A1-F6EECF244321}">
                <p14:modId xmlns:p14="http://schemas.microsoft.com/office/powerpoint/2010/main" val="4050644936"/>
              </p:ext>
            </p:extLst>
          </p:nvPr>
        </p:nvGraphicFramePr>
        <p:xfrm>
          <a:off x="1172497" y="2066081"/>
          <a:ext cx="10154263" cy="3401060"/>
        </p:xfrm>
        <a:graphic>
          <a:graphicData uri="http://schemas.openxmlformats.org/drawingml/2006/table">
            <a:tbl>
              <a:tblPr/>
              <a:tblGrid>
                <a:gridCol w="4831729">
                  <a:extLst>
                    <a:ext uri="{9D8B030D-6E8A-4147-A177-3AD203B41FA5}">
                      <a16:colId xmlns:a16="http://schemas.microsoft.com/office/drawing/2014/main" val="981696849"/>
                    </a:ext>
                  </a:extLst>
                </a:gridCol>
                <a:gridCol w="5322534">
                  <a:extLst>
                    <a:ext uri="{9D8B030D-6E8A-4147-A177-3AD203B41FA5}">
                      <a16:colId xmlns:a16="http://schemas.microsoft.com/office/drawing/2014/main" val="766677318"/>
                    </a:ext>
                  </a:extLst>
                </a:gridCol>
              </a:tblGrid>
              <a:tr h="180975">
                <a:tc>
                  <a:txBody>
                    <a:bodyPr/>
                    <a:lstStyle/>
                    <a:p>
                      <a:pPr algn="l" fontAlgn="b">
                        <a:spcBef>
                          <a:spcPts val="0"/>
                        </a:spcBef>
                        <a:spcAft>
                          <a:spcPts val="0"/>
                        </a:spcAft>
                      </a:pPr>
                      <a:r>
                        <a:rPr lang="en-US" sz="2200" b="1" i="0" u="none" strike="noStrike" baseline="0">
                          <a:solidFill>
                            <a:srgbClr val="000000"/>
                          </a:solidFill>
                          <a:effectLst/>
                          <a:latin typeface="Calibri" panose="020F0502020204030204" pitchFamily="34" charset="0"/>
                        </a:rPr>
                        <a:t>Join kind/flavor</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1" i="0" u="none" strike="noStrike" baseline="0">
                          <a:solidFill>
                            <a:srgbClr val="000000"/>
                          </a:solidFill>
                          <a:effectLst/>
                          <a:latin typeface="Calibri" panose="020F0502020204030204" pitchFamily="34" charset="0"/>
                        </a:rPr>
                        <a:t>Description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350575221"/>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innerunique (or empty as default)</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Inner join with left side deduplication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502222193"/>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inner</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Standard inner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943190568"/>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leftouter</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 outer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1830854377"/>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rightouter</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Right outer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001762256"/>
                  </a:ext>
                </a:extLst>
              </a:tr>
              <a:tr h="180975">
                <a:tc>
                  <a:txBody>
                    <a:bodyPr/>
                    <a:lstStyle/>
                    <a:p>
                      <a:pPr algn="l" fontAlgn="b">
                        <a:spcBef>
                          <a:spcPts val="0"/>
                        </a:spcBef>
                        <a:spcAft>
                          <a:spcPts val="0"/>
                        </a:spcAft>
                      </a:pPr>
                      <a:r>
                        <a:rPr lang="en-US" sz="2200" b="0" i="0" u="none" strike="noStrike" baseline="0" dirty="0" err="1">
                          <a:solidFill>
                            <a:srgbClr val="000000"/>
                          </a:solidFill>
                          <a:effectLst/>
                          <a:latin typeface="Calibri" panose="020F0502020204030204" pitchFamily="34" charset="0"/>
                        </a:rPr>
                        <a:t>fullouter</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Full outer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2101078824"/>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leftanti, anti, or leftantisemi</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 anti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086499364"/>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rightanti or rightantisemi</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Right anti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75516641"/>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leftsemi</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Left semi join</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52606558"/>
                  </a:ext>
                </a:extLst>
              </a:tr>
              <a:tr h="180975">
                <a:tc>
                  <a:txBody>
                    <a:bodyPr/>
                    <a:lstStyle/>
                    <a:p>
                      <a:pPr algn="l" fontAlgn="b">
                        <a:spcBef>
                          <a:spcPts val="0"/>
                        </a:spcBef>
                        <a:spcAft>
                          <a:spcPts val="0"/>
                        </a:spcAft>
                      </a:pPr>
                      <a:r>
                        <a:rPr lang="en-US" sz="2200" b="0" i="0" u="none" strike="noStrike" baseline="0">
                          <a:solidFill>
                            <a:srgbClr val="000000"/>
                          </a:solidFill>
                          <a:effectLst/>
                          <a:latin typeface="Calibri" panose="020F0502020204030204" pitchFamily="34" charset="0"/>
                        </a:rPr>
                        <a:t>rightsemi</a:t>
                      </a:r>
                      <a:endParaRPr lang="en-US" sz="2200" b="0" i="0" u="none" strike="noStrike" baseline="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spcBef>
                          <a:spcPts val="0"/>
                        </a:spcBef>
                        <a:spcAft>
                          <a:spcPts val="0"/>
                        </a:spcAft>
                      </a:pPr>
                      <a:r>
                        <a:rPr lang="en-US" sz="2200" b="0" i="0" u="none" strike="noStrike" baseline="0" dirty="0">
                          <a:solidFill>
                            <a:srgbClr val="000000"/>
                          </a:solidFill>
                          <a:effectLst/>
                          <a:latin typeface="Calibri" panose="020F0502020204030204" pitchFamily="34" charset="0"/>
                        </a:rPr>
                        <a:t>Right semi join</a:t>
                      </a:r>
                      <a:endParaRPr lang="en-US" sz="2200" b="0" i="0" u="none" strike="noStrike" baseline="0" dirty="0">
                        <a:effectLst/>
                        <a:latin typeface="Arial" panose="020B0604020202020204" pitchFamily="34" charset="0"/>
                      </a:endParaRPr>
                    </a:p>
                  </a:txBody>
                  <a:tcPr marL="4826" marR="4826" marT="4826"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786356815"/>
                  </a:ext>
                </a:extLst>
              </a:tr>
            </a:tbl>
          </a:graphicData>
        </a:graphic>
      </p:graphicFrame>
    </p:spTree>
    <p:extLst>
      <p:ext uri="{BB962C8B-B14F-4D97-AF65-F5344CB8AC3E}">
        <p14:creationId xmlns:p14="http://schemas.microsoft.com/office/powerpoint/2010/main" val="2348235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Union operator</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162016" y="2144472"/>
            <a:ext cx="9090593" cy="892325"/>
          </a:xfrm>
        </p:spPr>
        <p:txBody>
          <a:bodyPr>
            <a:normAutofit/>
          </a:bodyPr>
          <a:lstStyle/>
          <a:p>
            <a:r>
              <a:rPr lang="en-US" b="0" i="0" dirty="0">
                <a:solidFill>
                  <a:srgbClr val="171717"/>
                </a:solidFill>
                <a:effectLst/>
                <a:latin typeface="Segoe UI" panose="020B0502040204020203" pitchFamily="34" charset="0"/>
              </a:rPr>
              <a:t>Takes two or more tables and returns the rows of all of them.</a:t>
            </a:r>
            <a:endParaRPr lang="en-US" dirty="0"/>
          </a:p>
        </p:txBody>
      </p:sp>
      <p:sp>
        <p:nvSpPr>
          <p:cNvPr id="4" name="Rectangle 1">
            <a:extLst>
              <a:ext uri="{FF2B5EF4-FFF2-40B4-BE49-F238E27FC236}">
                <a16:creationId xmlns:a16="http://schemas.microsoft.com/office/drawing/2014/main" id="{B0D60781-43E6-462B-ABDF-BD4BA57645A8}"/>
              </a:ext>
            </a:extLst>
          </p:cNvPr>
          <p:cNvSpPr>
            <a:spLocks noChangeArrowheads="1"/>
          </p:cNvSpPr>
          <p:nvPr/>
        </p:nvSpPr>
        <p:spPr bwMode="auto">
          <a:xfrm>
            <a:off x="1402989" y="3186806"/>
            <a:ext cx="7994932" cy="15709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a:solidFill>
                  <a:srgbClr val="0101FD"/>
                </a:solidFill>
                <a:effectLst/>
                <a:latin typeface="SFMono-Regular"/>
              </a:rPr>
              <a:t>(</a:t>
            </a:r>
            <a:r>
              <a:rPr lang="en-US" sz="2000" b="0" i="0" dirty="0" err="1">
                <a:solidFill>
                  <a:srgbClr val="0101FD"/>
                </a:solidFill>
                <a:effectLst/>
                <a:latin typeface="SFMono-Regular"/>
              </a:rPr>
              <a:t>SecurityAlert</a:t>
            </a:r>
            <a:endParaRPr lang="en-US" sz="2000" b="0" i="0" dirty="0">
              <a:solidFill>
                <a:srgbClr val="0101FD"/>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where </a:t>
            </a:r>
            <a:r>
              <a:rPr lang="en-US" sz="2000" b="0" i="0" dirty="0" err="1">
                <a:solidFill>
                  <a:srgbClr val="0101FD"/>
                </a:solidFill>
                <a:effectLst/>
                <a:latin typeface="SFMono-Regular"/>
              </a:rPr>
              <a:t>ProviderName</a:t>
            </a:r>
            <a:r>
              <a:rPr lang="en-US" sz="2000" b="0" i="0" dirty="0">
                <a:solidFill>
                  <a:srgbClr val="0101FD"/>
                </a:solidFill>
                <a:effectLst/>
                <a:latin typeface="SFMono-Regular"/>
              </a:rPr>
              <a:t> =="MDATP")</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union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a:t>
            </a:r>
            <a:r>
              <a:rPr lang="en-US" sz="2000" b="0" i="0" dirty="0" err="1">
                <a:solidFill>
                  <a:srgbClr val="0101FD"/>
                </a:solidFill>
                <a:effectLst/>
                <a:latin typeface="SFMono-Regular"/>
              </a:rPr>
              <a:t>SecurityAlert</a:t>
            </a:r>
            <a:endParaRPr lang="en-US" sz="2000" b="0" i="0" dirty="0">
              <a:solidFill>
                <a:srgbClr val="0101FD"/>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0101FD"/>
                </a:solidFill>
                <a:effectLst/>
                <a:latin typeface="SFMono-Regular"/>
              </a:rPr>
              <a:t>| where </a:t>
            </a:r>
            <a:r>
              <a:rPr lang="en-US" sz="2000" b="0" i="0" dirty="0" err="1">
                <a:solidFill>
                  <a:srgbClr val="0101FD"/>
                </a:solidFill>
                <a:effectLst/>
                <a:latin typeface="SFMono-Regular"/>
              </a:rPr>
              <a:t>ProviderName</a:t>
            </a:r>
            <a:r>
              <a:rPr lang="en-US" sz="2000" b="0" i="0" dirty="0">
                <a:solidFill>
                  <a:srgbClr val="0101FD"/>
                </a:solidFill>
                <a:effectLst/>
                <a:latin typeface="SFMono-Regular"/>
              </a:rPr>
              <a:t> =="MSTIC")</a:t>
            </a:r>
          </a:p>
        </p:txBody>
      </p:sp>
    </p:spTree>
    <p:extLst>
      <p:ext uri="{BB962C8B-B14F-4D97-AF65-F5344CB8AC3E}">
        <p14:creationId xmlns:p14="http://schemas.microsoft.com/office/powerpoint/2010/main" val="3202548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Let statement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353745" y="2070730"/>
            <a:ext cx="9090593" cy="892325"/>
          </a:xfrm>
        </p:spPr>
        <p:txBody>
          <a:bodyPr>
            <a:noAutofit/>
          </a:bodyPr>
          <a:lstStyle/>
          <a:p>
            <a:pPr algn="l"/>
            <a:r>
              <a:rPr lang="en-US" sz="1800" b="0" i="0" dirty="0">
                <a:solidFill>
                  <a:srgbClr val="171717"/>
                </a:solidFill>
                <a:effectLst/>
                <a:latin typeface="Segoe UI" panose="020B0502040204020203" pitchFamily="34" charset="0"/>
              </a:rPr>
              <a:t>Let statements bind names to expressions. For the rest of the scope, where the let statement appears, the name can be used to refer to its bound value. </a:t>
            </a:r>
          </a:p>
          <a:p>
            <a:pPr algn="l"/>
            <a:r>
              <a:rPr lang="en-US" sz="1800" b="0" i="0" dirty="0">
                <a:solidFill>
                  <a:srgbClr val="171717"/>
                </a:solidFill>
                <a:effectLst/>
                <a:latin typeface="Segoe UI" panose="020B0502040204020203" pitchFamily="34" charset="0"/>
              </a:rPr>
              <a:t>The let statement may be within a global scope or a function body scope. </a:t>
            </a:r>
          </a:p>
          <a:p>
            <a:pPr algn="l"/>
            <a:r>
              <a:rPr lang="en-US" sz="1800" b="0" i="0" dirty="0">
                <a:solidFill>
                  <a:srgbClr val="171717"/>
                </a:solidFill>
                <a:effectLst/>
                <a:latin typeface="Segoe UI" panose="020B0502040204020203" pitchFamily="34" charset="0"/>
              </a:rPr>
              <a:t>Let statements improve modularity and reuse, since they let you break a potentially complex expression into multiple parts. </a:t>
            </a:r>
          </a:p>
          <a:p>
            <a:pPr algn="l"/>
            <a:r>
              <a:rPr lang="en-US" sz="1800" b="1" i="0" dirty="0">
                <a:solidFill>
                  <a:srgbClr val="171717"/>
                </a:solidFill>
                <a:effectLst/>
                <a:latin typeface="Segoe UI" panose="020B0502040204020203" pitchFamily="34" charset="0"/>
              </a:rPr>
              <a:t>let statements can be:</a:t>
            </a:r>
          </a:p>
          <a:p>
            <a:pPr lvl="1"/>
            <a:r>
              <a:rPr lang="en-US" sz="1800" b="0" i="0" dirty="0">
                <a:solidFill>
                  <a:srgbClr val="171717"/>
                </a:solidFill>
                <a:effectLst/>
                <a:latin typeface="Segoe UI" panose="020B0502040204020203" pitchFamily="34" charset="0"/>
              </a:rPr>
              <a:t>Scalar types</a:t>
            </a:r>
          </a:p>
          <a:p>
            <a:pPr lvl="1"/>
            <a:r>
              <a:rPr lang="en-US" sz="1800" b="0" i="0" dirty="0">
                <a:solidFill>
                  <a:srgbClr val="171717"/>
                </a:solidFill>
                <a:effectLst/>
                <a:latin typeface="Segoe UI" panose="020B0502040204020203" pitchFamily="34" charset="0"/>
              </a:rPr>
              <a:t>Tabular types</a:t>
            </a:r>
          </a:p>
          <a:p>
            <a:pPr lvl="1"/>
            <a:r>
              <a:rPr lang="en-US" sz="1800" b="0" i="0" dirty="0">
                <a:solidFill>
                  <a:srgbClr val="171717"/>
                </a:solidFill>
                <a:effectLst/>
                <a:latin typeface="Segoe UI" panose="020B0502040204020203" pitchFamily="34" charset="0"/>
              </a:rPr>
              <a:t>User-defined functions (lambdas)</a:t>
            </a:r>
          </a:p>
          <a:p>
            <a:pPr algn="l"/>
            <a:endParaRPr lang="en-US" sz="1600" b="0" i="0" dirty="0">
              <a:solidFill>
                <a:srgbClr val="171717"/>
              </a:solidFill>
              <a:effectLst/>
              <a:latin typeface="Segoe UI" panose="020B0502040204020203" pitchFamily="34" charset="0"/>
            </a:endParaRPr>
          </a:p>
        </p:txBody>
      </p:sp>
      <p:sp>
        <p:nvSpPr>
          <p:cNvPr id="8" name="Rectangle 1">
            <a:extLst>
              <a:ext uri="{FF2B5EF4-FFF2-40B4-BE49-F238E27FC236}">
                <a16:creationId xmlns:a16="http://schemas.microsoft.com/office/drawing/2014/main" id="{4BB8FC5F-9D2C-42CF-B5ED-32C0D909C212}"/>
              </a:ext>
            </a:extLst>
          </p:cNvPr>
          <p:cNvSpPr>
            <a:spLocks noChangeArrowheads="1"/>
          </p:cNvSpPr>
          <p:nvPr/>
        </p:nvSpPr>
        <p:spPr bwMode="auto">
          <a:xfrm>
            <a:off x="1565221" y="5590461"/>
            <a:ext cx="5978579" cy="647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eaLnBrk="0" fontAlgn="base" hangingPunct="0">
              <a:spcBef>
                <a:spcPct val="0"/>
              </a:spcBef>
              <a:spcAft>
                <a:spcPct val="0"/>
              </a:spcAft>
            </a:pPr>
            <a:r>
              <a:rPr lang="en-US" altLang="en-US" sz="2000" dirty="0">
                <a:latin typeface="Arial" panose="020B0604020202020204" pitchFamily="34" charset="0"/>
              </a:rPr>
              <a:t>let </a:t>
            </a:r>
            <a:r>
              <a:rPr lang="en-US" altLang="en-US" sz="2000" dirty="0" err="1">
                <a:latin typeface="Arial" panose="020B0604020202020204" pitchFamily="34" charset="0"/>
              </a:rPr>
              <a:t>start_time</a:t>
            </a:r>
            <a:r>
              <a:rPr lang="en-US" altLang="en-US" sz="2000" dirty="0">
                <a:latin typeface="Arial" panose="020B0604020202020204" pitchFamily="34" charset="0"/>
              </a:rPr>
              <a:t> = ago(5h); </a:t>
            </a:r>
          </a:p>
          <a:p>
            <a:pPr lvl="0" eaLnBrk="0" fontAlgn="base" hangingPunct="0">
              <a:spcBef>
                <a:spcPct val="0"/>
              </a:spcBef>
              <a:spcAft>
                <a:spcPct val="0"/>
              </a:spcAft>
            </a:pPr>
            <a:r>
              <a:rPr lang="en-US" altLang="en-US" sz="2000" dirty="0">
                <a:latin typeface="Arial" panose="020B0604020202020204" pitchFamily="34" charset="0"/>
              </a:rPr>
              <a:t>let </a:t>
            </a:r>
            <a:r>
              <a:rPr lang="en-US" altLang="en-US" sz="2000" dirty="0" err="1">
                <a:latin typeface="Arial" panose="020B0604020202020204" pitchFamily="34" charset="0"/>
              </a:rPr>
              <a:t>end_time</a:t>
            </a:r>
            <a:r>
              <a:rPr lang="en-US" altLang="en-US" sz="2000" dirty="0">
                <a:latin typeface="Arial" panose="020B0604020202020204" pitchFamily="34" charset="0"/>
              </a:rPr>
              <a:t> = </a:t>
            </a:r>
            <a:r>
              <a:rPr lang="en-US" altLang="en-US" sz="2000" dirty="0" err="1">
                <a:latin typeface="Arial" panose="020B0604020202020204" pitchFamily="34" charset="0"/>
              </a:rPr>
              <a:t>start_time</a:t>
            </a:r>
            <a:r>
              <a:rPr lang="en-US" altLang="en-US" sz="2000" dirty="0">
                <a:latin typeface="Arial" panose="020B0604020202020204" pitchFamily="34" charset="0"/>
              </a:rPr>
              <a:t> + 2h; </a:t>
            </a:r>
          </a:p>
        </p:txBody>
      </p:sp>
    </p:spTree>
    <p:extLst>
      <p:ext uri="{BB962C8B-B14F-4D97-AF65-F5344CB8AC3E}">
        <p14:creationId xmlns:p14="http://schemas.microsoft.com/office/powerpoint/2010/main" val="3080365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06 : </a:t>
            </a:r>
            <a:r>
              <a:rPr lang="en-US" sz="2500" dirty="0" err="1">
                <a:solidFill>
                  <a:srgbClr val="FFFFFF"/>
                </a:solidFill>
              </a:rPr>
              <a:t>Datatable</a:t>
            </a:r>
            <a:r>
              <a:rPr lang="en-US" sz="2500" b="0" i="0" kern="1200" spc="-50" baseline="0" dirty="0">
                <a:solidFill>
                  <a:srgbClr val="FFFFFF"/>
                </a:solidFill>
                <a:latin typeface="+mj-lt"/>
                <a:ea typeface="+mj-ea"/>
                <a:cs typeface="+mj-cs"/>
              </a:rPr>
              <a:t>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97171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3313-C576-4AFE-9E1C-4F94F947253F}"/>
              </a:ext>
            </a:extLst>
          </p:cNvPr>
          <p:cNvSpPr>
            <a:spLocks noGrp="1"/>
          </p:cNvSpPr>
          <p:nvPr>
            <p:ph type="title"/>
          </p:nvPr>
        </p:nvSpPr>
        <p:spPr/>
        <p:txBody>
          <a:bodyPr/>
          <a:lstStyle/>
          <a:p>
            <a:r>
              <a:rPr lang="en-US" dirty="0"/>
              <a:t>Kusto query usage</a:t>
            </a:r>
          </a:p>
        </p:txBody>
      </p:sp>
      <p:sp>
        <p:nvSpPr>
          <p:cNvPr id="3" name="Content Placeholder 2">
            <a:extLst>
              <a:ext uri="{FF2B5EF4-FFF2-40B4-BE49-F238E27FC236}">
                <a16:creationId xmlns:a16="http://schemas.microsoft.com/office/drawing/2014/main" id="{19F7EC93-C597-4B23-A5A3-704D99C1C03F}"/>
              </a:ext>
            </a:extLst>
          </p:cNvPr>
          <p:cNvSpPr>
            <a:spLocks noGrp="1"/>
          </p:cNvSpPr>
          <p:nvPr>
            <p:ph idx="1"/>
          </p:nvPr>
        </p:nvSpPr>
        <p:spPr>
          <a:xfrm>
            <a:off x="1097280" y="2108201"/>
            <a:ext cx="10058400" cy="3148085"/>
          </a:xfrm>
        </p:spPr>
        <p:txBody>
          <a:bodyPr>
            <a:normAutofit/>
          </a:bodyPr>
          <a:lstStyle/>
          <a:p>
            <a:r>
              <a:rPr lang="en-US" b="0" i="0" dirty="0">
                <a:solidFill>
                  <a:srgbClr val="333333"/>
                </a:solidFill>
                <a:effectLst/>
                <a:latin typeface="Segoe UI" panose="020B0502040204020203" pitchFamily="34" charset="0"/>
              </a:rPr>
              <a:t>KQL is the query language, and the Kusto Engine is the engine that receives the queries in KQL to execute them, and specifically the large datasets from Azure like </a:t>
            </a:r>
          </a:p>
          <a:p>
            <a:pPr lvl="1"/>
            <a:r>
              <a:rPr lang="en-US" b="1" i="0" dirty="0">
                <a:solidFill>
                  <a:srgbClr val="333333"/>
                </a:solidFill>
                <a:effectLst/>
                <a:latin typeface="Segoe UI" panose="020B0502040204020203" pitchFamily="34" charset="0"/>
              </a:rPr>
              <a:t>Azure Application Insights</a:t>
            </a:r>
          </a:p>
          <a:p>
            <a:pPr lvl="1"/>
            <a:r>
              <a:rPr lang="en-US" b="1" i="0" dirty="0">
                <a:solidFill>
                  <a:srgbClr val="333333"/>
                </a:solidFill>
                <a:effectLst/>
                <a:latin typeface="Segoe UI" panose="020B0502040204020203" pitchFamily="34" charset="0"/>
              </a:rPr>
              <a:t>Azure Log Analytics</a:t>
            </a:r>
          </a:p>
          <a:p>
            <a:pPr lvl="1"/>
            <a:r>
              <a:rPr lang="en-US" b="1" i="0" dirty="0">
                <a:solidFill>
                  <a:srgbClr val="333333"/>
                </a:solidFill>
                <a:effectLst/>
                <a:latin typeface="Segoe UI" panose="020B0502040204020203" pitchFamily="34" charset="0"/>
              </a:rPr>
              <a:t>Windows Defender Advanced Threat Protection</a:t>
            </a:r>
          </a:p>
          <a:p>
            <a:pPr lvl="1"/>
            <a:r>
              <a:rPr lang="en-US" b="1" i="0" dirty="0">
                <a:solidFill>
                  <a:srgbClr val="333333"/>
                </a:solidFill>
                <a:effectLst/>
                <a:latin typeface="Segoe UI" panose="020B0502040204020203" pitchFamily="34" charset="0"/>
              </a:rPr>
              <a:t>Azure Security Center</a:t>
            </a:r>
          </a:p>
          <a:p>
            <a:r>
              <a:rPr lang="en-US" b="0" i="0" dirty="0">
                <a:solidFill>
                  <a:srgbClr val="444444"/>
                </a:solidFill>
                <a:effectLst/>
                <a:latin typeface="Ubuntu"/>
              </a:rPr>
              <a:t>Apart from these, the data can be ingested from external sources as well.</a:t>
            </a:r>
            <a:endParaRPr lang="en-US" dirty="0"/>
          </a:p>
        </p:txBody>
      </p:sp>
    </p:spTree>
    <p:extLst>
      <p:ext uri="{BB962C8B-B14F-4D97-AF65-F5344CB8AC3E}">
        <p14:creationId xmlns:p14="http://schemas.microsoft.com/office/powerpoint/2010/main" val="1579076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73F-F0B5-495F-AD26-2E6C10E77DD8}"/>
              </a:ext>
            </a:extLst>
          </p:cNvPr>
          <p:cNvSpPr>
            <a:spLocks noGrp="1"/>
          </p:cNvSpPr>
          <p:nvPr>
            <p:ph type="title" idx="4294967295"/>
          </p:nvPr>
        </p:nvSpPr>
        <p:spPr>
          <a:xfrm>
            <a:off x="1198180" y="4094162"/>
            <a:ext cx="10058400" cy="1450975"/>
          </a:xfrm>
        </p:spPr>
        <p:txBody>
          <a:bodyPr>
            <a:normAutofit fontScale="90000"/>
          </a:bodyPr>
          <a:lstStyle/>
          <a:p>
            <a:pPr algn="ctr"/>
            <a:r>
              <a:rPr lang="en-US" dirty="0"/>
              <a:t>Lesson 9 : </a:t>
            </a:r>
            <a:br>
              <a:rPr lang="en-US" dirty="0"/>
            </a:br>
            <a:br>
              <a:rPr lang="en-US" dirty="0"/>
            </a:br>
            <a:r>
              <a:rPr lang="en-US" dirty="0"/>
              <a:t>Advanced functions</a:t>
            </a:r>
          </a:p>
        </p:txBody>
      </p:sp>
      <p:pic>
        <p:nvPicPr>
          <p:cNvPr id="7" name="Picture 6" descr="A picture containing yellow, outdoor, building&#10;&#10;Description automatically generated">
            <a:extLst>
              <a:ext uri="{FF2B5EF4-FFF2-40B4-BE49-F238E27FC236}">
                <a16:creationId xmlns:a16="http://schemas.microsoft.com/office/drawing/2014/main" id="{38FE19AE-9368-4969-AB23-6CACBE019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00" y="4819650"/>
            <a:ext cx="2247900" cy="2038350"/>
          </a:xfrm>
          <a:prstGeom prst="rect">
            <a:avLst/>
          </a:prstGeom>
        </p:spPr>
      </p:pic>
    </p:spTree>
    <p:extLst>
      <p:ext uri="{BB962C8B-B14F-4D97-AF65-F5344CB8AC3E}">
        <p14:creationId xmlns:p14="http://schemas.microsoft.com/office/powerpoint/2010/main" val="2975728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Pivot statement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353745" y="2070730"/>
            <a:ext cx="9090593" cy="892325"/>
          </a:xfrm>
        </p:spPr>
        <p:txBody>
          <a:bodyPr>
            <a:noAutofit/>
          </a:bodyPr>
          <a:lstStyle/>
          <a:p>
            <a:pPr algn="l"/>
            <a:r>
              <a:rPr lang="en-US" sz="1800" b="0" i="0" dirty="0">
                <a:solidFill>
                  <a:srgbClr val="171717"/>
                </a:solidFill>
                <a:effectLst/>
                <a:latin typeface="Segoe UI" panose="020B0502040204020203" pitchFamily="34" charset="0"/>
              </a:rPr>
              <a:t>Rotates a table by turning the unique values from one column in the input table into multiple columns in the output table, and performs aggregations where they are required on any remaining column values that are wanted in the final output.</a:t>
            </a:r>
          </a:p>
          <a:p>
            <a:pPr algn="l"/>
            <a:endParaRPr lang="en-US" sz="1800" dirty="0">
              <a:solidFill>
                <a:srgbClr val="171717"/>
              </a:solidFill>
              <a:latin typeface="Segoe UI" panose="020B0502040204020203" pitchFamily="34" charset="0"/>
            </a:endParaRPr>
          </a:p>
          <a:p>
            <a:pPr algn="l"/>
            <a:endParaRPr lang="en-US" sz="1800" b="1" i="0" dirty="0">
              <a:solidFill>
                <a:srgbClr val="171717"/>
              </a:solidFill>
              <a:effectLst/>
              <a:latin typeface="Segoe UI" panose="020B0502040204020203" pitchFamily="34" charset="0"/>
            </a:endParaRPr>
          </a:p>
          <a:p>
            <a:pPr algn="l"/>
            <a:endParaRPr lang="en-US" sz="1600" b="0" i="0" dirty="0">
              <a:solidFill>
                <a:srgbClr val="171717"/>
              </a:solidFill>
              <a:effectLst/>
              <a:latin typeface="Segoe UI" panose="020B0502040204020203" pitchFamily="34" charset="0"/>
            </a:endParaRPr>
          </a:p>
        </p:txBody>
      </p:sp>
      <p:sp>
        <p:nvSpPr>
          <p:cNvPr id="8" name="Rectangle 1">
            <a:extLst>
              <a:ext uri="{FF2B5EF4-FFF2-40B4-BE49-F238E27FC236}">
                <a16:creationId xmlns:a16="http://schemas.microsoft.com/office/drawing/2014/main" id="{4BB8FC5F-9D2C-42CF-B5ED-32C0D909C212}"/>
              </a:ext>
            </a:extLst>
          </p:cNvPr>
          <p:cNvSpPr>
            <a:spLocks noChangeArrowheads="1"/>
          </p:cNvSpPr>
          <p:nvPr/>
        </p:nvSpPr>
        <p:spPr bwMode="auto">
          <a:xfrm>
            <a:off x="2815376" y="3296425"/>
            <a:ext cx="5978579" cy="15709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eaLnBrk="0" fontAlgn="base" hangingPunct="0">
              <a:spcBef>
                <a:spcPct val="0"/>
              </a:spcBef>
              <a:spcAft>
                <a:spcPct val="0"/>
              </a:spcAft>
            </a:pPr>
            <a:r>
              <a:rPr lang="en-US" sz="2000" b="0" i="0" dirty="0" err="1">
                <a:solidFill>
                  <a:srgbClr val="171717"/>
                </a:solidFill>
                <a:effectLst/>
                <a:latin typeface="SFMono-Regular"/>
              </a:rPr>
              <a:t>StormEvents</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project</a:t>
            </a:r>
            <a:r>
              <a:rPr lang="en-US" sz="2000" b="0" i="0" dirty="0">
                <a:solidFill>
                  <a:srgbClr val="171717"/>
                </a:solidFill>
                <a:effectLst/>
                <a:latin typeface="SFMono-Regular"/>
              </a:rPr>
              <a:t> State, </a:t>
            </a:r>
            <a:r>
              <a:rPr lang="en-US" sz="2000" b="0" i="0" dirty="0" err="1">
                <a:solidFill>
                  <a:srgbClr val="171717"/>
                </a:solidFill>
                <a:effectLst/>
                <a:latin typeface="SFMono-Regular"/>
              </a:rPr>
              <a:t>EventType</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where</a:t>
            </a:r>
            <a:r>
              <a:rPr lang="en-US" sz="2000" b="0" i="0" dirty="0">
                <a:solidFill>
                  <a:srgbClr val="171717"/>
                </a:solidFill>
                <a:effectLst/>
                <a:latin typeface="SFMono-Regular"/>
              </a:rPr>
              <a:t> State </a:t>
            </a:r>
            <a:r>
              <a:rPr lang="en-US" sz="2000" b="0" i="0" dirty="0" err="1">
                <a:solidFill>
                  <a:srgbClr val="0101FD"/>
                </a:solidFill>
                <a:effectLst/>
                <a:latin typeface="SFMono-Regular"/>
              </a:rPr>
              <a:t>startswith</a:t>
            </a:r>
            <a:r>
              <a:rPr lang="en-US" sz="2000" b="0" i="0" dirty="0">
                <a:solidFill>
                  <a:srgbClr val="171717"/>
                </a:solidFill>
                <a:effectLst/>
                <a:latin typeface="SFMono-Regular"/>
              </a:rPr>
              <a:t> </a:t>
            </a:r>
            <a:r>
              <a:rPr lang="en-US" sz="2000" b="0" i="0" dirty="0">
                <a:solidFill>
                  <a:srgbClr val="A31515"/>
                </a:solidFill>
                <a:effectLst/>
                <a:latin typeface="SFMono-Regular"/>
              </a:rPr>
              <a:t>"AL"</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where</a:t>
            </a:r>
            <a:r>
              <a:rPr lang="en-US" sz="2000" b="0" i="0" dirty="0">
                <a:solidFill>
                  <a:srgbClr val="171717"/>
                </a:solidFill>
                <a:effectLst/>
                <a:latin typeface="SFMono-Regular"/>
              </a:rPr>
              <a:t> </a:t>
            </a:r>
            <a:r>
              <a:rPr lang="en-US" sz="2000" b="0" i="0" dirty="0" err="1">
                <a:solidFill>
                  <a:srgbClr val="171717"/>
                </a:solidFill>
                <a:effectLst/>
                <a:latin typeface="SFMono-Regular"/>
              </a:rPr>
              <a:t>EventType</a:t>
            </a:r>
            <a:r>
              <a:rPr lang="en-US" sz="2000" b="0" i="0" dirty="0">
                <a:solidFill>
                  <a:srgbClr val="171717"/>
                </a:solidFill>
                <a:effectLst/>
                <a:latin typeface="SFMono-Regular"/>
              </a:rPr>
              <a:t> </a:t>
            </a:r>
            <a:r>
              <a:rPr lang="en-US" sz="2000" b="0" i="0" dirty="0">
                <a:solidFill>
                  <a:srgbClr val="0101FD"/>
                </a:solidFill>
                <a:effectLst/>
                <a:latin typeface="SFMono-Regular"/>
              </a:rPr>
              <a:t>has</a:t>
            </a:r>
            <a:r>
              <a:rPr lang="en-US" sz="2000" b="0" i="0" dirty="0">
                <a:solidFill>
                  <a:srgbClr val="171717"/>
                </a:solidFill>
                <a:effectLst/>
                <a:latin typeface="SFMono-Regular"/>
              </a:rPr>
              <a:t> </a:t>
            </a:r>
            <a:r>
              <a:rPr lang="en-US" sz="2000" b="0" i="0" dirty="0">
                <a:solidFill>
                  <a:srgbClr val="A31515"/>
                </a:solidFill>
                <a:effectLst/>
                <a:latin typeface="SFMono-Regular"/>
              </a:rPr>
              <a:t>"Wind"</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evaluate</a:t>
            </a:r>
            <a:r>
              <a:rPr lang="en-US" sz="2000" b="0" i="0" dirty="0">
                <a:solidFill>
                  <a:srgbClr val="171717"/>
                </a:solidFill>
                <a:effectLst/>
                <a:latin typeface="SFMono-Regular"/>
              </a:rPr>
              <a:t> pivot(State)</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1721196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Basket statement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353745" y="2070730"/>
            <a:ext cx="9090593" cy="892325"/>
          </a:xfrm>
        </p:spPr>
        <p:txBody>
          <a:bodyPr>
            <a:noAutofit/>
          </a:bodyPr>
          <a:lstStyle/>
          <a:p>
            <a:pPr algn="l"/>
            <a:r>
              <a:rPr lang="en-US" sz="1800" b="0" i="0" dirty="0">
                <a:solidFill>
                  <a:srgbClr val="171717"/>
                </a:solidFill>
                <a:effectLst/>
                <a:latin typeface="Segoe UI" panose="020B0502040204020203" pitchFamily="34" charset="0"/>
              </a:rPr>
              <a:t>Basket finds all frequent patterns of discrete attributes (dimensions) in the data. </a:t>
            </a:r>
          </a:p>
          <a:p>
            <a:pPr algn="l"/>
            <a:r>
              <a:rPr lang="en-US" sz="1800" b="0" i="0" dirty="0">
                <a:solidFill>
                  <a:srgbClr val="171717"/>
                </a:solidFill>
                <a:effectLst/>
                <a:latin typeface="Segoe UI" panose="020B0502040204020203" pitchFamily="34" charset="0"/>
              </a:rPr>
              <a:t>It then returns the frequent patterns that passed the frequency threshold in the original query. </a:t>
            </a:r>
          </a:p>
          <a:p>
            <a:pPr algn="l"/>
            <a:r>
              <a:rPr lang="en-US" sz="1800" b="0" i="0" dirty="0">
                <a:solidFill>
                  <a:srgbClr val="171717"/>
                </a:solidFill>
                <a:effectLst/>
                <a:latin typeface="Segoe UI" panose="020B0502040204020203" pitchFamily="34" charset="0"/>
              </a:rPr>
              <a:t>Basket is based on the </a:t>
            </a:r>
            <a:r>
              <a:rPr lang="en-US" sz="1800" b="0" i="0" dirty="0" err="1">
                <a:solidFill>
                  <a:srgbClr val="171717"/>
                </a:solidFill>
                <a:effectLst/>
                <a:latin typeface="Segoe UI" panose="020B0502040204020203" pitchFamily="34" charset="0"/>
              </a:rPr>
              <a:t>Apriori</a:t>
            </a:r>
            <a:r>
              <a:rPr lang="en-US" sz="1800" b="0" i="0" dirty="0">
                <a:solidFill>
                  <a:srgbClr val="171717"/>
                </a:solidFill>
                <a:effectLst/>
                <a:latin typeface="Segoe UI" panose="020B0502040204020203" pitchFamily="34" charset="0"/>
              </a:rPr>
              <a:t> algorithm originally developed for basket analysis data mining.</a:t>
            </a:r>
          </a:p>
          <a:p>
            <a:pPr algn="l"/>
            <a:endParaRPr lang="en-US" sz="1600" b="0" i="0" dirty="0">
              <a:solidFill>
                <a:srgbClr val="171717"/>
              </a:solidFill>
              <a:effectLst/>
              <a:latin typeface="Segoe UI" panose="020B0502040204020203" pitchFamily="34" charset="0"/>
            </a:endParaRPr>
          </a:p>
        </p:txBody>
      </p:sp>
      <p:sp>
        <p:nvSpPr>
          <p:cNvPr id="8" name="Rectangle 1">
            <a:extLst>
              <a:ext uri="{FF2B5EF4-FFF2-40B4-BE49-F238E27FC236}">
                <a16:creationId xmlns:a16="http://schemas.microsoft.com/office/drawing/2014/main" id="{4BB8FC5F-9D2C-42CF-B5ED-32C0D909C212}"/>
              </a:ext>
            </a:extLst>
          </p:cNvPr>
          <p:cNvSpPr>
            <a:spLocks noChangeArrowheads="1"/>
          </p:cNvSpPr>
          <p:nvPr/>
        </p:nvSpPr>
        <p:spPr bwMode="auto">
          <a:xfrm>
            <a:off x="2386752" y="4187369"/>
            <a:ext cx="8257435" cy="15709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eaLnBrk="0" fontAlgn="base" hangingPunct="0">
              <a:spcBef>
                <a:spcPct val="0"/>
              </a:spcBef>
              <a:spcAft>
                <a:spcPct val="0"/>
              </a:spcAft>
            </a:pPr>
            <a:r>
              <a:rPr lang="en-US" sz="2000" b="0" i="0" dirty="0" err="1">
                <a:solidFill>
                  <a:srgbClr val="171717"/>
                </a:solidFill>
                <a:effectLst/>
                <a:latin typeface="SFMono-Regular"/>
              </a:rPr>
              <a:t>StormEvents</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where</a:t>
            </a:r>
            <a:r>
              <a:rPr lang="en-US" sz="2000" b="0" i="0" dirty="0">
                <a:solidFill>
                  <a:srgbClr val="171717"/>
                </a:solidFill>
                <a:effectLst/>
                <a:latin typeface="SFMono-Regular"/>
              </a:rPr>
              <a:t> </a:t>
            </a:r>
            <a:r>
              <a:rPr lang="en-US" sz="2000" b="0" i="0" dirty="0" err="1">
                <a:solidFill>
                  <a:srgbClr val="0101FD"/>
                </a:solidFill>
                <a:effectLst/>
                <a:latin typeface="SFMono-Regular"/>
              </a:rPr>
              <a:t>monthofyear</a:t>
            </a:r>
            <a:r>
              <a:rPr lang="en-US" sz="2000" b="0" i="0" dirty="0">
                <a:solidFill>
                  <a:srgbClr val="171717"/>
                </a:solidFill>
                <a:effectLst/>
                <a:latin typeface="SFMono-Regular"/>
              </a:rPr>
              <a:t>(</a:t>
            </a:r>
            <a:r>
              <a:rPr lang="en-US" sz="2000" b="0" i="0" dirty="0" err="1">
                <a:solidFill>
                  <a:srgbClr val="171717"/>
                </a:solidFill>
                <a:effectLst/>
                <a:latin typeface="SFMono-Regular"/>
              </a:rPr>
              <a:t>StartTime</a:t>
            </a:r>
            <a:r>
              <a:rPr lang="en-US" sz="2000" b="0" i="0" dirty="0">
                <a:solidFill>
                  <a:srgbClr val="171717"/>
                </a:solidFill>
                <a:effectLst/>
                <a:latin typeface="SFMono-Regular"/>
              </a:rPr>
              <a:t>) == 5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extend</a:t>
            </a:r>
            <a:r>
              <a:rPr lang="en-US" sz="2000" b="0" i="0" dirty="0">
                <a:solidFill>
                  <a:srgbClr val="171717"/>
                </a:solidFill>
                <a:effectLst/>
                <a:latin typeface="SFMono-Regular"/>
              </a:rPr>
              <a:t> Damage = </a:t>
            </a:r>
            <a:r>
              <a:rPr lang="en-US" sz="2000" b="0" i="0" dirty="0" err="1">
                <a:solidFill>
                  <a:srgbClr val="0101FD"/>
                </a:solidFill>
                <a:effectLst/>
                <a:latin typeface="SFMono-Regular"/>
              </a:rPr>
              <a:t>iff</a:t>
            </a:r>
            <a:r>
              <a:rPr lang="en-US" sz="2000" b="0" i="0" dirty="0">
                <a:solidFill>
                  <a:srgbClr val="171717"/>
                </a:solidFill>
                <a:effectLst/>
                <a:latin typeface="SFMono-Regular"/>
              </a:rPr>
              <a:t>(</a:t>
            </a:r>
            <a:r>
              <a:rPr lang="en-US" sz="2000" b="0" i="0" dirty="0" err="1">
                <a:solidFill>
                  <a:srgbClr val="171717"/>
                </a:solidFill>
                <a:effectLst/>
                <a:latin typeface="SFMono-Regular"/>
              </a:rPr>
              <a:t>DamageCrops</a:t>
            </a:r>
            <a:r>
              <a:rPr lang="en-US" sz="2000" b="0" i="0" dirty="0">
                <a:solidFill>
                  <a:srgbClr val="171717"/>
                </a:solidFill>
                <a:effectLst/>
                <a:latin typeface="SFMono-Regular"/>
              </a:rPr>
              <a:t> + </a:t>
            </a:r>
            <a:r>
              <a:rPr lang="en-US" sz="2000" b="0" i="0" dirty="0" err="1">
                <a:solidFill>
                  <a:srgbClr val="171717"/>
                </a:solidFill>
                <a:effectLst/>
                <a:latin typeface="SFMono-Regular"/>
              </a:rPr>
              <a:t>DamageProperty</a:t>
            </a:r>
            <a:r>
              <a:rPr lang="en-US" sz="2000" b="0" i="0" dirty="0">
                <a:solidFill>
                  <a:srgbClr val="171717"/>
                </a:solidFill>
                <a:effectLst/>
                <a:latin typeface="SFMono-Regular"/>
              </a:rPr>
              <a:t> &gt; 0 , </a:t>
            </a:r>
            <a:r>
              <a:rPr lang="en-US" sz="2000" b="0" i="0" dirty="0">
                <a:solidFill>
                  <a:srgbClr val="A31515"/>
                </a:solidFill>
                <a:effectLst/>
                <a:latin typeface="SFMono-Regular"/>
              </a:rPr>
              <a:t>"YES"</a:t>
            </a:r>
            <a:r>
              <a:rPr lang="en-US" sz="2000" b="0" i="0" dirty="0">
                <a:solidFill>
                  <a:srgbClr val="171717"/>
                </a:solidFill>
                <a:effectLst/>
                <a:latin typeface="SFMono-Regular"/>
              </a:rPr>
              <a:t> , </a:t>
            </a:r>
            <a:r>
              <a:rPr lang="en-US" sz="2000" b="0" i="0" dirty="0">
                <a:solidFill>
                  <a:srgbClr val="A31515"/>
                </a:solidFill>
                <a:effectLst/>
                <a:latin typeface="SFMono-Regular"/>
              </a:rPr>
              <a:t>"NO"</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project</a:t>
            </a:r>
            <a:r>
              <a:rPr lang="en-US" sz="2000" b="0" i="0" dirty="0">
                <a:solidFill>
                  <a:srgbClr val="171717"/>
                </a:solidFill>
                <a:effectLst/>
                <a:latin typeface="SFMono-Regular"/>
              </a:rPr>
              <a:t> State, </a:t>
            </a:r>
            <a:r>
              <a:rPr lang="en-US" sz="2000" b="0" i="0" dirty="0" err="1">
                <a:solidFill>
                  <a:srgbClr val="171717"/>
                </a:solidFill>
                <a:effectLst/>
                <a:latin typeface="SFMono-Regular"/>
              </a:rPr>
              <a:t>EventType</a:t>
            </a:r>
            <a:r>
              <a:rPr lang="en-US" sz="2000" b="0" i="0" dirty="0">
                <a:solidFill>
                  <a:srgbClr val="171717"/>
                </a:solidFill>
                <a:effectLst/>
                <a:latin typeface="SFMono-Regular"/>
              </a:rPr>
              <a:t>, Damage, </a:t>
            </a:r>
            <a:r>
              <a:rPr lang="en-US" sz="2000" b="0" i="0" dirty="0" err="1">
                <a:solidFill>
                  <a:srgbClr val="171717"/>
                </a:solidFill>
                <a:effectLst/>
                <a:latin typeface="SFMono-Regular"/>
              </a:rPr>
              <a:t>DamageCrops</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evaluate</a:t>
            </a:r>
            <a:r>
              <a:rPr lang="en-US" sz="2000" b="0" i="0" dirty="0">
                <a:solidFill>
                  <a:srgbClr val="171717"/>
                </a:solidFill>
                <a:effectLst/>
                <a:latin typeface="SFMono-Regular"/>
              </a:rPr>
              <a:t> </a:t>
            </a:r>
            <a:r>
              <a:rPr lang="en-US" sz="2000" b="0" i="0" dirty="0">
                <a:solidFill>
                  <a:srgbClr val="0101FD"/>
                </a:solidFill>
                <a:effectLst/>
                <a:latin typeface="SFMono-Regular"/>
              </a:rPr>
              <a:t>basket</a:t>
            </a:r>
            <a:r>
              <a:rPr lang="en-US" sz="2000" b="0" i="0" dirty="0">
                <a:solidFill>
                  <a:srgbClr val="171717"/>
                </a:solidFill>
                <a:effectLst/>
                <a:latin typeface="SFMono-Regular"/>
              </a:rPr>
              <a:t>(0.2)</a:t>
            </a:r>
            <a:r>
              <a:rPr lang="en-US" altLang="en-US" sz="2000" dirty="0">
                <a:latin typeface="Arial" panose="020B0604020202020204" pitchFamily="34" charset="0"/>
              </a:rPr>
              <a:t>; </a:t>
            </a:r>
          </a:p>
        </p:txBody>
      </p:sp>
    </p:spTree>
    <p:extLst>
      <p:ext uri="{BB962C8B-B14F-4D97-AF65-F5344CB8AC3E}">
        <p14:creationId xmlns:p14="http://schemas.microsoft.com/office/powerpoint/2010/main" val="1167203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normAutofit/>
          </a:bodyPr>
          <a:lstStyle/>
          <a:p>
            <a:br>
              <a:rPr lang="en-US" b="0" i="0" dirty="0">
                <a:solidFill>
                  <a:srgbClr val="333333"/>
                </a:solidFill>
                <a:effectLst/>
                <a:latin typeface="Segoe UI" panose="020B0502040204020203" pitchFamily="34" charset="0"/>
              </a:rPr>
            </a:br>
            <a:r>
              <a:rPr lang="en-US" dirty="0" err="1">
                <a:solidFill>
                  <a:srgbClr val="333333"/>
                </a:solidFill>
                <a:latin typeface="Segoe UI" panose="020B0502040204020203" pitchFamily="34" charset="0"/>
              </a:rPr>
              <a:t>Autocluster</a:t>
            </a:r>
            <a:r>
              <a:rPr lang="en-US" b="0" i="0" dirty="0">
                <a:solidFill>
                  <a:srgbClr val="333333"/>
                </a:solidFill>
                <a:effectLst/>
                <a:latin typeface="Segoe UI" panose="020B0502040204020203" pitchFamily="34" charset="0"/>
              </a:rPr>
              <a:t> statement	</a:t>
            </a:r>
          </a:p>
        </p:txBody>
      </p:sp>
      <p:sp>
        <p:nvSpPr>
          <p:cNvPr id="5" name="Content Placeholder 4">
            <a:extLst>
              <a:ext uri="{FF2B5EF4-FFF2-40B4-BE49-F238E27FC236}">
                <a16:creationId xmlns:a16="http://schemas.microsoft.com/office/drawing/2014/main" id="{C89B54E1-9E4C-4CAA-8D61-B8A0CD01FEC1}"/>
              </a:ext>
            </a:extLst>
          </p:cNvPr>
          <p:cNvSpPr>
            <a:spLocks noGrp="1"/>
          </p:cNvSpPr>
          <p:nvPr>
            <p:ph idx="1"/>
          </p:nvPr>
        </p:nvSpPr>
        <p:spPr>
          <a:xfrm>
            <a:off x="1353745" y="2070730"/>
            <a:ext cx="9090593" cy="892325"/>
          </a:xfrm>
        </p:spPr>
        <p:txBody>
          <a:bodyPr>
            <a:noAutofit/>
          </a:bodyPr>
          <a:lstStyle/>
          <a:p>
            <a:pPr algn="l"/>
            <a:r>
              <a:rPr lang="en-US" sz="1800" b="0" i="0" dirty="0" err="1">
                <a:solidFill>
                  <a:srgbClr val="171717"/>
                </a:solidFill>
                <a:effectLst/>
                <a:latin typeface="Segoe UI" panose="020B0502040204020203" pitchFamily="34" charset="0"/>
              </a:rPr>
              <a:t>autocluster</a:t>
            </a:r>
            <a:r>
              <a:rPr lang="en-US" sz="1800" b="0" i="0" dirty="0">
                <a:solidFill>
                  <a:srgbClr val="171717"/>
                </a:solidFill>
                <a:effectLst/>
                <a:latin typeface="Segoe UI" panose="020B0502040204020203" pitchFamily="34" charset="0"/>
              </a:rPr>
              <a:t> finds common patterns of discrete attributes (dimensions) in the data. It then reduces the results of the original query, whether it's 100 or 100k rows, to a small number of patterns. The plugin was developed to help analyze failures (such as exceptions or crashes) but can potentially work on any filtered data set. </a:t>
            </a:r>
          </a:p>
          <a:p>
            <a:pPr algn="l"/>
            <a:endParaRPr lang="en-US" sz="1600" b="0" i="0" dirty="0">
              <a:solidFill>
                <a:srgbClr val="171717"/>
              </a:solidFill>
              <a:effectLst/>
              <a:latin typeface="Segoe UI" panose="020B0502040204020203" pitchFamily="34" charset="0"/>
            </a:endParaRPr>
          </a:p>
        </p:txBody>
      </p:sp>
      <p:sp>
        <p:nvSpPr>
          <p:cNvPr id="8" name="Rectangle 1">
            <a:extLst>
              <a:ext uri="{FF2B5EF4-FFF2-40B4-BE49-F238E27FC236}">
                <a16:creationId xmlns:a16="http://schemas.microsoft.com/office/drawing/2014/main" id="{4BB8FC5F-9D2C-42CF-B5ED-32C0D909C212}"/>
              </a:ext>
            </a:extLst>
          </p:cNvPr>
          <p:cNvSpPr>
            <a:spLocks noChangeArrowheads="1"/>
          </p:cNvSpPr>
          <p:nvPr/>
        </p:nvSpPr>
        <p:spPr bwMode="auto">
          <a:xfrm>
            <a:off x="1577442" y="3828634"/>
            <a:ext cx="8643198" cy="15709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eaLnBrk="0" fontAlgn="base" hangingPunct="0">
              <a:spcBef>
                <a:spcPct val="0"/>
              </a:spcBef>
              <a:spcAft>
                <a:spcPct val="0"/>
              </a:spcAft>
            </a:pPr>
            <a:r>
              <a:rPr lang="en-US" sz="2000" b="0" i="0" dirty="0" err="1">
                <a:solidFill>
                  <a:srgbClr val="171717"/>
                </a:solidFill>
                <a:effectLst/>
                <a:latin typeface="SFMono-Regular"/>
              </a:rPr>
              <a:t>StormEvents</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where</a:t>
            </a:r>
            <a:r>
              <a:rPr lang="en-US" sz="2000" b="0" i="0" dirty="0">
                <a:solidFill>
                  <a:srgbClr val="171717"/>
                </a:solidFill>
                <a:effectLst/>
                <a:latin typeface="SFMono-Regular"/>
              </a:rPr>
              <a:t> </a:t>
            </a:r>
            <a:r>
              <a:rPr lang="en-US" sz="2000" b="0" i="0" dirty="0" err="1">
                <a:solidFill>
                  <a:srgbClr val="0101FD"/>
                </a:solidFill>
                <a:effectLst/>
                <a:latin typeface="SFMono-Regular"/>
              </a:rPr>
              <a:t>monthofyear</a:t>
            </a:r>
            <a:r>
              <a:rPr lang="en-US" sz="2000" b="0" i="0" dirty="0">
                <a:solidFill>
                  <a:srgbClr val="171717"/>
                </a:solidFill>
                <a:effectLst/>
                <a:latin typeface="SFMono-Regular"/>
              </a:rPr>
              <a:t>(</a:t>
            </a:r>
            <a:r>
              <a:rPr lang="en-US" sz="2000" b="0" i="0" dirty="0" err="1">
                <a:solidFill>
                  <a:srgbClr val="171717"/>
                </a:solidFill>
                <a:effectLst/>
                <a:latin typeface="SFMono-Regular"/>
              </a:rPr>
              <a:t>StartTime</a:t>
            </a:r>
            <a:r>
              <a:rPr lang="en-US" sz="2000" b="0" i="0" dirty="0">
                <a:solidFill>
                  <a:srgbClr val="171717"/>
                </a:solidFill>
                <a:effectLst/>
                <a:latin typeface="SFMono-Regular"/>
              </a:rPr>
              <a:t>) == 5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extend</a:t>
            </a:r>
            <a:r>
              <a:rPr lang="en-US" sz="2000" b="0" i="0" dirty="0">
                <a:solidFill>
                  <a:srgbClr val="171717"/>
                </a:solidFill>
                <a:effectLst/>
                <a:latin typeface="SFMono-Regular"/>
              </a:rPr>
              <a:t> Damage = </a:t>
            </a:r>
            <a:r>
              <a:rPr lang="en-US" sz="2000" b="0" i="0" dirty="0" err="1">
                <a:solidFill>
                  <a:srgbClr val="0101FD"/>
                </a:solidFill>
                <a:effectLst/>
                <a:latin typeface="SFMono-Regular"/>
              </a:rPr>
              <a:t>iff</a:t>
            </a:r>
            <a:r>
              <a:rPr lang="en-US" sz="2000" b="0" i="0" dirty="0">
                <a:solidFill>
                  <a:srgbClr val="171717"/>
                </a:solidFill>
                <a:effectLst/>
                <a:latin typeface="SFMono-Regular"/>
              </a:rPr>
              <a:t>(</a:t>
            </a:r>
            <a:r>
              <a:rPr lang="en-US" sz="2000" b="0" i="0" dirty="0" err="1">
                <a:solidFill>
                  <a:srgbClr val="171717"/>
                </a:solidFill>
                <a:effectLst/>
                <a:latin typeface="SFMono-Regular"/>
              </a:rPr>
              <a:t>DamageCrops</a:t>
            </a:r>
            <a:r>
              <a:rPr lang="en-US" sz="2000" b="0" i="0" dirty="0">
                <a:solidFill>
                  <a:srgbClr val="171717"/>
                </a:solidFill>
                <a:effectLst/>
                <a:latin typeface="SFMono-Regular"/>
              </a:rPr>
              <a:t> + </a:t>
            </a:r>
            <a:r>
              <a:rPr lang="en-US" sz="2000" b="0" i="0" dirty="0" err="1">
                <a:solidFill>
                  <a:srgbClr val="171717"/>
                </a:solidFill>
                <a:effectLst/>
                <a:latin typeface="SFMono-Regular"/>
              </a:rPr>
              <a:t>DamageProperty</a:t>
            </a:r>
            <a:r>
              <a:rPr lang="en-US" sz="2000" b="0" i="0" dirty="0">
                <a:solidFill>
                  <a:srgbClr val="171717"/>
                </a:solidFill>
                <a:effectLst/>
                <a:latin typeface="SFMono-Regular"/>
              </a:rPr>
              <a:t> &gt; 0 , </a:t>
            </a:r>
            <a:r>
              <a:rPr lang="en-US" sz="2000" b="0" i="0" dirty="0">
                <a:solidFill>
                  <a:srgbClr val="A31515"/>
                </a:solidFill>
                <a:effectLst/>
                <a:latin typeface="SFMono-Regular"/>
              </a:rPr>
              <a:t>"YES"</a:t>
            </a:r>
            <a:r>
              <a:rPr lang="en-US" sz="2000" b="0" i="0" dirty="0">
                <a:solidFill>
                  <a:srgbClr val="171717"/>
                </a:solidFill>
                <a:effectLst/>
                <a:latin typeface="SFMono-Regular"/>
              </a:rPr>
              <a:t> , </a:t>
            </a:r>
            <a:r>
              <a:rPr lang="en-US" sz="2000" b="0" i="0" dirty="0">
                <a:solidFill>
                  <a:srgbClr val="A31515"/>
                </a:solidFill>
                <a:effectLst/>
                <a:latin typeface="SFMono-Regular"/>
              </a:rPr>
              <a:t>"NO"</a:t>
            </a:r>
            <a:r>
              <a:rPr lang="en-US" sz="2000" b="0" i="0" dirty="0">
                <a:solidFill>
                  <a:srgbClr val="171717"/>
                </a:solidFill>
                <a:effectLst/>
                <a:latin typeface="SFMono-Regular"/>
              </a:rPr>
              <a:t>)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project</a:t>
            </a:r>
            <a:r>
              <a:rPr lang="en-US" sz="2000" b="0" i="0" dirty="0">
                <a:solidFill>
                  <a:srgbClr val="171717"/>
                </a:solidFill>
                <a:effectLst/>
                <a:latin typeface="SFMono-Regular"/>
              </a:rPr>
              <a:t> State , </a:t>
            </a:r>
            <a:r>
              <a:rPr lang="en-US" sz="2000" b="0" i="0" dirty="0" err="1">
                <a:solidFill>
                  <a:srgbClr val="171717"/>
                </a:solidFill>
                <a:effectLst/>
                <a:latin typeface="SFMono-Regular"/>
              </a:rPr>
              <a:t>EventType</a:t>
            </a:r>
            <a:r>
              <a:rPr lang="en-US" sz="2000" b="0" i="0" dirty="0">
                <a:solidFill>
                  <a:srgbClr val="171717"/>
                </a:solidFill>
                <a:effectLst/>
                <a:latin typeface="SFMono-Regular"/>
              </a:rPr>
              <a:t> , Damage </a:t>
            </a:r>
          </a:p>
          <a:p>
            <a:pPr lvl="0" eaLnBrk="0" fontAlgn="base" hangingPunct="0">
              <a:spcBef>
                <a:spcPct val="0"/>
              </a:spcBef>
              <a:spcAft>
                <a:spcPct val="0"/>
              </a:spcAft>
            </a:pPr>
            <a:r>
              <a:rPr lang="en-US" sz="2000" b="0" i="0" dirty="0">
                <a:solidFill>
                  <a:srgbClr val="171717"/>
                </a:solidFill>
                <a:effectLst/>
                <a:latin typeface="SFMono-Regular"/>
              </a:rPr>
              <a:t>| </a:t>
            </a:r>
            <a:r>
              <a:rPr lang="en-US" sz="2000" b="0" i="0" dirty="0">
                <a:solidFill>
                  <a:srgbClr val="007D9A"/>
                </a:solidFill>
                <a:effectLst/>
                <a:latin typeface="SFMono-Regular"/>
              </a:rPr>
              <a:t>evaluate</a:t>
            </a:r>
            <a:r>
              <a:rPr lang="en-US" sz="2000" b="0" i="0" dirty="0">
                <a:solidFill>
                  <a:srgbClr val="171717"/>
                </a:solidFill>
                <a:effectLst/>
                <a:latin typeface="SFMono-Regular"/>
              </a:rPr>
              <a:t> </a:t>
            </a:r>
            <a:r>
              <a:rPr lang="en-US" sz="2000" b="0" i="0" dirty="0" err="1">
                <a:solidFill>
                  <a:srgbClr val="0101FD"/>
                </a:solidFill>
                <a:effectLst/>
                <a:latin typeface="SFMono-Regular"/>
              </a:rPr>
              <a:t>autocluster</a:t>
            </a:r>
            <a:r>
              <a:rPr lang="en-US" sz="2000" b="0" i="0" dirty="0">
                <a:solidFill>
                  <a:srgbClr val="171717"/>
                </a:solidFill>
                <a:effectLst/>
                <a:latin typeface="SFMono-Regular"/>
              </a:rPr>
              <a:t>(0.6)</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1663765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ld underwater">
            <a:extLst>
              <a:ext uri="{FF2B5EF4-FFF2-40B4-BE49-F238E27FC236}">
                <a16:creationId xmlns:a16="http://schemas.microsoft.com/office/drawing/2014/main" id="{9E211221-858E-4B02-8248-B911571E015D}"/>
              </a:ext>
            </a:extLst>
          </p:cNvPr>
          <p:cNvPicPr>
            <a:picLocks noChangeAspect="1"/>
          </p:cNvPicPr>
          <p:nvPr/>
        </p:nvPicPr>
        <p:blipFill rotWithShape="1">
          <a:blip r:embed="rId3">
            <a:extLst>
              <a:ext uri="{28A0092B-C50C-407E-A947-70E740481C1C}">
                <a14:useLocalDpi xmlns:a14="http://schemas.microsoft.com/office/drawing/2010/main" val="0"/>
              </a:ext>
            </a:extLst>
          </a:blip>
          <a:srcRect t="13542" b="29988"/>
          <a:stretch/>
        </p:blipFill>
        <p:spPr>
          <a:xfrm>
            <a:off x="15" y="10"/>
            <a:ext cx="12191985" cy="5318224"/>
          </a:xfrm>
          <a:prstGeom prst="rect">
            <a:avLst/>
          </a:prstGeom>
          <a:noFill/>
        </p:spPr>
      </p:pic>
      <p:sp>
        <p:nvSpPr>
          <p:cNvPr id="4" name="Title 1">
            <a:extLst>
              <a:ext uri="{FF2B5EF4-FFF2-40B4-BE49-F238E27FC236}">
                <a16:creationId xmlns:a16="http://schemas.microsoft.com/office/drawing/2014/main" id="{7D62168B-8A5B-4169-9D09-FDD217A1B4D8}"/>
              </a:ext>
            </a:extLst>
          </p:cNvPr>
          <p:cNvSpPr txBox="1">
            <a:spLocks/>
          </p:cNvSpPr>
          <p:nvPr/>
        </p:nvSpPr>
        <p:spPr>
          <a:xfrm>
            <a:off x="193388" y="5818866"/>
            <a:ext cx="11578198" cy="743682"/>
          </a:xfrm>
          <a:prstGeom prst="rect">
            <a:avLst/>
          </a:prstGeom>
        </p:spPr>
        <p:txBody>
          <a:bodyPr vert="horz" lIns="91440" tIns="0" rIns="91440" bIns="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spcAft>
                <a:spcPts val="600"/>
              </a:spcAft>
            </a:pPr>
            <a:r>
              <a:rPr lang="en-US" sz="2500" b="0" i="0" kern="1200" spc="-50" baseline="0" dirty="0">
                <a:solidFill>
                  <a:srgbClr val="FFFFFF"/>
                </a:solidFill>
                <a:latin typeface="+mj-lt"/>
                <a:ea typeface="+mj-ea"/>
                <a:cs typeface="+mj-cs"/>
              </a:rPr>
              <a:t>Demo 06 : </a:t>
            </a:r>
            <a:r>
              <a:rPr lang="en-US" sz="2500" dirty="0" err="1">
                <a:solidFill>
                  <a:srgbClr val="FFFFFF"/>
                </a:solidFill>
              </a:rPr>
              <a:t>Datatable</a:t>
            </a:r>
            <a:r>
              <a:rPr lang="en-US" sz="2500" b="0" i="0" kern="1200" spc="-50" baseline="0" dirty="0">
                <a:solidFill>
                  <a:srgbClr val="FFFFFF"/>
                </a:solidFill>
                <a:latin typeface="+mj-lt"/>
                <a:ea typeface="+mj-ea"/>
                <a:cs typeface="+mj-cs"/>
              </a:rPr>
              <a:t> </a:t>
            </a:r>
            <a:br>
              <a:rPr lang="en-US" sz="2500" b="0" i="0" kern="1200" spc="-50" baseline="0" dirty="0">
                <a:solidFill>
                  <a:srgbClr val="FFFFFF"/>
                </a:solidFill>
                <a:latin typeface="+mj-lt"/>
                <a:ea typeface="+mj-ea"/>
                <a:cs typeface="+mj-cs"/>
              </a:rPr>
            </a:br>
            <a:endParaRPr lang="en-US" sz="2500" b="0" i="0" kern="1200" spc="-50" baseline="0" dirty="0">
              <a:solidFill>
                <a:srgbClr val="FFFFFF"/>
              </a:solidFill>
              <a:latin typeface="+mj-lt"/>
              <a:ea typeface="+mj-ea"/>
              <a:cs typeface="+mj-cs"/>
            </a:endParaRPr>
          </a:p>
        </p:txBody>
      </p:sp>
    </p:spTree>
    <p:extLst>
      <p:ext uri="{BB962C8B-B14F-4D97-AF65-F5344CB8AC3E}">
        <p14:creationId xmlns:p14="http://schemas.microsoft.com/office/powerpoint/2010/main" val="3231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Anatomy of Kusto query</a:t>
            </a:r>
          </a:p>
        </p:txBody>
      </p:sp>
      <p:sp>
        <p:nvSpPr>
          <p:cNvPr id="5" name="Content Placeholder 2">
            <a:extLst>
              <a:ext uri="{FF2B5EF4-FFF2-40B4-BE49-F238E27FC236}">
                <a16:creationId xmlns:a16="http://schemas.microsoft.com/office/drawing/2014/main" id="{A1FC8742-74A5-47D4-B3EB-C7D5233F6029}"/>
              </a:ext>
            </a:extLst>
          </p:cNvPr>
          <p:cNvSpPr>
            <a:spLocks noGrp="1"/>
          </p:cNvSpPr>
          <p:nvPr>
            <p:ph idx="1"/>
          </p:nvPr>
        </p:nvSpPr>
        <p:spPr>
          <a:xfrm>
            <a:off x="1097280" y="2108201"/>
            <a:ext cx="10058400" cy="3760891"/>
          </a:xfrm>
        </p:spPr>
        <p:txBody>
          <a:bodyPr/>
          <a:lstStyle/>
          <a:p>
            <a:r>
              <a:rPr lang="en-US" b="0" i="0" dirty="0">
                <a:solidFill>
                  <a:srgbClr val="333333"/>
                </a:solidFill>
                <a:effectLst/>
                <a:latin typeface="Segoe UI" panose="020B0502040204020203" pitchFamily="34" charset="0"/>
              </a:rPr>
              <a:t>The query consists of a sequence of query statements, delimited by a semicolon </a:t>
            </a:r>
            <a:r>
              <a:rPr lang="en-US" b="0" i="0" dirty="0">
                <a:solidFill>
                  <a:srgbClr val="FF0000"/>
                </a:solidFill>
                <a:effectLst/>
                <a:latin typeface="Segoe UI" panose="020B0502040204020203" pitchFamily="34" charset="0"/>
              </a:rPr>
              <a:t>(;)</a:t>
            </a:r>
            <a:r>
              <a:rPr lang="en-US" b="0" i="0" dirty="0">
                <a:solidFill>
                  <a:srgbClr val="333333"/>
                </a:solidFill>
                <a:effectLst/>
                <a:latin typeface="Segoe UI" panose="020B0502040204020203" pitchFamily="34" charset="0"/>
              </a:rPr>
              <a:t>, </a:t>
            </a:r>
          </a:p>
          <a:p>
            <a:r>
              <a:rPr lang="en-US" b="0" i="0" dirty="0">
                <a:solidFill>
                  <a:srgbClr val="333333"/>
                </a:solidFill>
                <a:effectLst/>
                <a:latin typeface="Segoe UI" panose="020B0502040204020203" pitchFamily="34" charset="0"/>
              </a:rPr>
              <a:t>At least one statement must be tabular expression statement which is a statement that produces data arranged in a table-like mesh of columns and rows. </a:t>
            </a:r>
          </a:p>
          <a:p>
            <a:r>
              <a:rPr lang="en-US" b="0" i="0" dirty="0">
                <a:solidFill>
                  <a:srgbClr val="333333"/>
                </a:solidFill>
                <a:effectLst/>
                <a:latin typeface="Segoe UI" panose="020B0502040204020203" pitchFamily="34" charset="0"/>
              </a:rPr>
              <a:t>syntax of the tabular expression statement has tabular data flow from one tabular query operator to another, </a:t>
            </a:r>
          </a:p>
          <a:p>
            <a:pPr lvl="1"/>
            <a:r>
              <a:rPr lang="en-US" b="0" i="0" dirty="0">
                <a:solidFill>
                  <a:srgbClr val="333333"/>
                </a:solidFill>
                <a:effectLst/>
                <a:latin typeface="Segoe UI" panose="020B0502040204020203" pitchFamily="34" charset="0"/>
              </a:rPr>
              <a:t>starting with data source </a:t>
            </a:r>
          </a:p>
          <a:p>
            <a:pPr lvl="1"/>
            <a:r>
              <a:rPr lang="en-US" b="0" i="0" dirty="0">
                <a:solidFill>
                  <a:srgbClr val="333333"/>
                </a:solidFill>
                <a:effectLst/>
                <a:latin typeface="Segoe UI" panose="020B0502040204020203" pitchFamily="34" charset="0"/>
              </a:rPr>
              <a:t>flowing through a set of data transformation operators </a:t>
            </a:r>
          </a:p>
          <a:p>
            <a:r>
              <a:rPr lang="en-US" b="0" i="0" dirty="0">
                <a:solidFill>
                  <a:srgbClr val="333333"/>
                </a:solidFill>
                <a:effectLst/>
                <a:latin typeface="Segoe UI" panose="020B0502040204020203" pitchFamily="34" charset="0"/>
              </a:rPr>
              <a:t>bound together through the use of the pipe </a:t>
            </a:r>
            <a:r>
              <a:rPr lang="en-US" b="0" i="0" dirty="0">
                <a:solidFill>
                  <a:srgbClr val="FF0000"/>
                </a:solidFill>
                <a:effectLst/>
                <a:latin typeface="Segoe UI" panose="020B0502040204020203" pitchFamily="34" charset="0"/>
              </a:rPr>
              <a:t>(|)</a:t>
            </a:r>
            <a:r>
              <a:rPr lang="en-US" b="0" i="0" dirty="0">
                <a:solidFill>
                  <a:srgbClr val="333333"/>
                </a:solidFill>
                <a:effectLst/>
                <a:latin typeface="Segoe UI" panose="020B0502040204020203" pitchFamily="34" charset="0"/>
              </a:rPr>
              <a:t> delimiter.</a:t>
            </a:r>
          </a:p>
          <a:p>
            <a:endParaRPr lang="en-US" dirty="0"/>
          </a:p>
        </p:txBody>
      </p:sp>
    </p:spTree>
    <p:extLst>
      <p:ext uri="{BB962C8B-B14F-4D97-AF65-F5344CB8AC3E}">
        <p14:creationId xmlns:p14="http://schemas.microsoft.com/office/powerpoint/2010/main" val="3022303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4558-5CAB-49F7-B903-AF25318DC7A6}"/>
              </a:ext>
            </a:extLst>
          </p:cNvPr>
          <p:cNvSpPr>
            <a:spLocks noGrp="1"/>
          </p:cNvSpPr>
          <p:nvPr>
            <p:ph type="title"/>
          </p:nvPr>
        </p:nvSpPr>
        <p:spPr/>
        <p:txBody>
          <a:bodyPr/>
          <a:lstStyle/>
          <a:p>
            <a:r>
              <a:rPr lang="en-US" b="0" i="0" dirty="0">
                <a:solidFill>
                  <a:srgbClr val="333333"/>
                </a:solidFill>
                <a:effectLst/>
              </a:rPr>
              <a:t>Entity types</a:t>
            </a:r>
            <a:endParaRPr lang="en-US" dirty="0"/>
          </a:p>
        </p:txBody>
      </p:sp>
      <p:sp>
        <p:nvSpPr>
          <p:cNvPr id="3" name="Content Placeholder 2">
            <a:extLst>
              <a:ext uri="{FF2B5EF4-FFF2-40B4-BE49-F238E27FC236}">
                <a16:creationId xmlns:a16="http://schemas.microsoft.com/office/drawing/2014/main" id="{29D695B8-8CA7-4357-BECB-C1D1C658BEDC}"/>
              </a:ext>
            </a:extLst>
          </p:cNvPr>
          <p:cNvSpPr>
            <a:spLocks noGrp="1"/>
          </p:cNvSpPr>
          <p:nvPr>
            <p:ph idx="1"/>
          </p:nvPr>
        </p:nvSpPr>
        <p:spPr/>
        <p:txBody>
          <a:bodyPr>
            <a:normAutofit/>
          </a:bodyPr>
          <a:lstStyle/>
          <a:p>
            <a:r>
              <a:rPr lang="en-US" b="0" i="0" dirty="0">
                <a:solidFill>
                  <a:srgbClr val="333333"/>
                </a:solidFill>
                <a:effectLst/>
                <a:latin typeface="Segoe UI" panose="020B0502040204020203" pitchFamily="34" charset="0"/>
              </a:rPr>
              <a:t>Kusto queries execute in the context of some Kusto database that is attached to a Kusto cluster. Data in the database is arranged in tables, which the query may reference, and within the table it is organized as a rectangular grid of columns and rows</a:t>
            </a:r>
          </a:p>
          <a:p>
            <a:r>
              <a:rPr lang="en-US" dirty="0">
                <a:solidFill>
                  <a:srgbClr val="333333"/>
                </a:solidFill>
                <a:latin typeface="Segoe UI" panose="020B0502040204020203" pitchFamily="34" charset="0"/>
              </a:rPr>
              <a:t>Entity types are :</a:t>
            </a:r>
            <a:endParaRPr lang="en-US" b="0" i="0" dirty="0">
              <a:solidFill>
                <a:srgbClr val="333333"/>
              </a:solidFill>
              <a:effectLst/>
              <a:latin typeface="Segoe UI" panose="020B0502040204020203" pitchFamily="34" charset="0"/>
            </a:endParaRPr>
          </a:p>
          <a:p>
            <a:pPr lvl="1"/>
            <a:r>
              <a:rPr lang="en-US" b="0" i="0" dirty="0">
                <a:solidFill>
                  <a:srgbClr val="333333"/>
                </a:solidFill>
                <a:effectLst/>
                <a:latin typeface="Segoe UI" panose="020B0502040204020203" pitchFamily="34" charset="0"/>
              </a:rPr>
              <a:t>Clusters</a:t>
            </a:r>
            <a:endParaRPr lang="en-US" dirty="0">
              <a:solidFill>
                <a:srgbClr val="333333"/>
              </a:solidFill>
              <a:latin typeface="Segoe UI" panose="020B0502040204020203" pitchFamily="34" charset="0"/>
            </a:endParaRPr>
          </a:p>
          <a:p>
            <a:pPr lvl="1"/>
            <a:r>
              <a:rPr lang="en-US" dirty="0">
                <a:solidFill>
                  <a:srgbClr val="333333"/>
                </a:solidFill>
                <a:latin typeface="Segoe UI" panose="020B0502040204020203" pitchFamily="34" charset="0"/>
              </a:rPr>
              <a:t>Tables</a:t>
            </a:r>
          </a:p>
          <a:p>
            <a:pPr lvl="1"/>
            <a:r>
              <a:rPr lang="en-US" dirty="0">
                <a:solidFill>
                  <a:srgbClr val="333333"/>
                </a:solidFill>
                <a:latin typeface="Segoe UI" panose="020B0502040204020203" pitchFamily="34" charset="0"/>
              </a:rPr>
              <a:t>Columns</a:t>
            </a:r>
          </a:p>
          <a:p>
            <a:pPr lvl="1"/>
            <a:r>
              <a:rPr lang="en-US" dirty="0">
                <a:solidFill>
                  <a:srgbClr val="333333"/>
                </a:solidFill>
                <a:latin typeface="Segoe UI" panose="020B0502040204020203" pitchFamily="34" charset="0"/>
              </a:rPr>
              <a:t>Stored Functions</a:t>
            </a:r>
          </a:p>
          <a:p>
            <a:pPr lvl="1"/>
            <a:r>
              <a:rPr lang="en-US" dirty="0">
                <a:solidFill>
                  <a:srgbClr val="333333"/>
                </a:solidFill>
                <a:latin typeface="Segoe UI" panose="020B0502040204020203" pitchFamily="34" charset="0"/>
              </a:rPr>
              <a:t>External Tables</a:t>
            </a:r>
          </a:p>
          <a:p>
            <a:r>
              <a:rPr lang="en-US" dirty="0">
                <a:solidFill>
                  <a:srgbClr val="333333"/>
                </a:solidFill>
                <a:latin typeface="Segoe UI" panose="020B0502040204020203" pitchFamily="34" charset="0"/>
              </a:rPr>
              <a:t> </a:t>
            </a:r>
          </a:p>
          <a:p>
            <a:endParaRPr lang="en-US" dirty="0"/>
          </a:p>
        </p:txBody>
      </p:sp>
    </p:spTree>
    <p:extLst>
      <p:ext uri="{BB962C8B-B14F-4D97-AF65-F5344CB8AC3E}">
        <p14:creationId xmlns:p14="http://schemas.microsoft.com/office/powerpoint/2010/main" val="5734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0464-2AD4-45A6-AC79-65727C95AE34}"/>
              </a:ext>
            </a:extLst>
          </p:cNvPr>
          <p:cNvSpPr>
            <a:spLocks noGrp="1"/>
          </p:cNvSpPr>
          <p:nvPr>
            <p:ph type="title"/>
          </p:nvPr>
        </p:nvSpPr>
        <p:spPr/>
        <p:txBody>
          <a:bodyPr/>
          <a:lstStyle/>
          <a:p>
            <a:r>
              <a:rPr lang="en-US" dirty="0"/>
              <a:t>Entity names</a:t>
            </a:r>
          </a:p>
        </p:txBody>
      </p:sp>
      <p:sp>
        <p:nvSpPr>
          <p:cNvPr id="5" name="Content Placeholder 2">
            <a:extLst>
              <a:ext uri="{FF2B5EF4-FFF2-40B4-BE49-F238E27FC236}">
                <a16:creationId xmlns:a16="http://schemas.microsoft.com/office/drawing/2014/main" id="{A1FC8742-74A5-47D4-B3EB-C7D5233F6029}"/>
              </a:ext>
            </a:extLst>
          </p:cNvPr>
          <p:cNvSpPr>
            <a:spLocks noGrp="1"/>
          </p:cNvSpPr>
          <p:nvPr>
            <p:ph idx="1"/>
          </p:nvPr>
        </p:nvSpPr>
        <p:spPr>
          <a:xfrm>
            <a:off x="1097280" y="2108201"/>
            <a:ext cx="10058400" cy="3760891"/>
          </a:xfrm>
        </p:spPr>
        <p:txBody>
          <a:bodyPr/>
          <a:lstStyle/>
          <a:p>
            <a:endParaRPr lang="en-US" b="0" i="0" dirty="0">
              <a:solidFill>
                <a:srgbClr val="333333"/>
              </a:solidFill>
              <a:effectLst/>
              <a:latin typeface="Segoe UI" panose="020B0502040204020203" pitchFamily="34" charset="0"/>
            </a:endParaRPr>
          </a:p>
          <a:p>
            <a:endParaRPr lang="en-US" dirty="0"/>
          </a:p>
        </p:txBody>
      </p:sp>
      <p:sp>
        <p:nvSpPr>
          <p:cNvPr id="6" name="Content Placeholder 2">
            <a:extLst>
              <a:ext uri="{FF2B5EF4-FFF2-40B4-BE49-F238E27FC236}">
                <a16:creationId xmlns:a16="http://schemas.microsoft.com/office/drawing/2014/main" id="{04FBCF0D-F40B-4780-8864-5EC2E2599B4A}"/>
              </a:ext>
            </a:extLst>
          </p:cNvPr>
          <p:cNvSpPr txBox="1">
            <a:spLocks/>
          </p:cNvSpPr>
          <p:nvPr/>
        </p:nvSpPr>
        <p:spPr>
          <a:xfrm>
            <a:off x="1097280" y="1975465"/>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333333"/>
                </a:solidFill>
                <a:latin typeface="Segoe UI" panose="020B0502040204020203" pitchFamily="34" charset="0"/>
              </a:rPr>
              <a:t>Entity names are </a:t>
            </a:r>
            <a:r>
              <a:rPr lang="en-US" b="1" dirty="0">
                <a:solidFill>
                  <a:srgbClr val="333333"/>
                </a:solidFill>
                <a:latin typeface="Segoe UI" panose="020B0502040204020203" pitchFamily="34" charset="0"/>
              </a:rPr>
              <a:t>case-sensitive</a:t>
            </a:r>
            <a:r>
              <a:rPr lang="en-US" dirty="0">
                <a:solidFill>
                  <a:srgbClr val="333333"/>
                </a:solidFill>
                <a:latin typeface="Segoe UI" panose="020B0502040204020203" pitchFamily="34" charset="0"/>
              </a:rPr>
              <a:t> for resolving purposes (so, for example, you can't refer to a table called </a:t>
            </a:r>
            <a:r>
              <a:rPr lang="en-US" dirty="0" err="1">
                <a:solidFill>
                  <a:srgbClr val="333333"/>
                </a:solidFill>
                <a:latin typeface="Segoe UI" panose="020B0502040204020203" pitchFamily="34" charset="0"/>
              </a:rPr>
              <a:t>ThisTable</a:t>
            </a:r>
            <a:r>
              <a:rPr lang="en-US" dirty="0">
                <a:solidFill>
                  <a:srgbClr val="333333"/>
                </a:solidFill>
                <a:latin typeface="Segoe UI" panose="020B0502040204020203" pitchFamily="34" charset="0"/>
              </a:rPr>
              <a:t> as </a:t>
            </a:r>
            <a:r>
              <a:rPr lang="en-US" dirty="0" err="1">
                <a:solidFill>
                  <a:srgbClr val="333333"/>
                </a:solidFill>
                <a:latin typeface="Segoe UI" panose="020B0502040204020203" pitchFamily="34" charset="0"/>
              </a:rPr>
              <a:t>thisTABLE</a:t>
            </a:r>
            <a:r>
              <a:rPr lang="en-US" dirty="0">
                <a:solidFill>
                  <a:srgbClr val="333333"/>
                </a:solidFill>
                <a:latin typeface="Segoe UI" panose="020B0502040204020203" pitchFamily="34" charset="0"/>
              </a:rPr>
              <a:t>) </a:t>
            </a:r>
            <a:r>
              <a:rPr lang="en-US" b="0" i="0" dirty="0">
                <a:solidFill>
                  <a:srgbClr val="333333"/>
                </a:solidFill>
                <a:effectLst/>
                <a:latin typeface="Segoe UI" panose="020B0502040204020203" pitchFamily="34" charset="0"/>
              </a:rPr>
              <a:t>and is guaranteed to be </a:t>
            </a:r>
            <a:r>
              <a:rPr lang="en-US" b="1" i="0" dirty="0">
                <a:solidFill>
                  <a:srgbClr val="333333"/>
                </a:solidFill>
                <a:effectLst/>
                <a:latin typeface="Segoe UI" panose="020B0502040204020203" pitchFamily="34" charset="0"/>
              </a:rPr>
              <a:t>unique</a:t>
            </a:r>
            <a:r>
              <a:rPr lang="en-US" b="0" i="0" dirty="0">
                <a:solidFill>
                  <a:srgbClr val="333333"/>
                </a:solidFill>
                <a:effectLst/>
                <a:latin typeface="Segoe UI" panose="020B0502040204020203" pitchFamily="34" charset="0"/>
              </a:rPr>
              <a:t> in the scope of its container given its type</a:t>
            </a:r>
            <a:endParaRPr lang="en-US" dirty="0">
              <a:solidFill>
                <a:srgbClr val="333333"/>
              </a:solidFill>
              <a:latin typeface="Segoe UI" panose="020B0502040204020203" pitchFamily="34" charset="0"/>
            </a:endParaRPr>
          </a:p>
          <a:p>
            <a:r>
              <a:rPr lang="en-US" dirty="0"/>
              <a:t>Naming rules :</a:t>
            </a:r>
          </a:p>
          <a:p>
            <a:pPr lvl="1"/>
            <a:r>
              <a:rPr lang="en-US" b="1" dirty="0"/>
              <a:t>They have between 1 and 1024 characters long.</a:t>
            </a:r>
          </a:p>
          <a:p>
            <a:pPr lvl="1"/>
            <a:r>
              <a:rPr lang="en-US" b="1" dirty="0"/>
              <a:t>They may contain letters, digits, underscores (_), spaces, dots (.), and dashes (-).</a:t>
            </a:r>
          </a:p>
          <a:p>
            <a:pPr lvl="2"/>
            <a:r>
              <a:rPr lang="en-US" b="1" dirty="0"/>
              <a:t>Identifiers consisting only of letters, digits, and underscores do not require quoting when the identifier is being referenced.</a:t>
            </a:r>
          </a:p>
          <a:p>
            <a:pPr lvl="2"/>
            <a:r>
              <a:rPr lang="en-US" b="1" dirty="0"/>
              <a:t>Identifiers containing at last one of (spaces, dots, or dashes) do require quoting.</a:t>
            </a:r>
          </a:p>
          <a:p>
            <a:pPr lvl="1"/>
            <a:r>
              <a:rPr lang="en-US" b="1" dirty="0"/>
              <a:t>They are case-sensitive.</a:t>
            </a:r>
          </a:p>
        </p:txBody>
      </p:sp>
      <p:sp>
        <p:nvSpPr>
          <p:cNvPr id="8" name="Rectangle 1">
            <a:extLst>
              <a:ext uri="{FF2B5EF4-FFF2-40B4-BE49-F238E27FC236}">
                <a16:creationId xmlns:a16="http://schemas.microsoft.com/office/drawing/2014/main" id="{EC53604E-C979-4095-8A2A-E7495C873879}"/>
              </a:ext>
            </a:extLst>
          </p:cNvPr>
          <p:cNvSpPr txBox="1">
            <a:spLocks noChangeArrowheads="1"/>
          </p:cNvSpPr>
          <p:nvPr/>
        </p:nvSpPr>
        <p:spPr bwMode="auto">
          <a:xfrm>
            <a:off x="3680136" y="4998987"/>
            <a:ext cx="8511864" cy="174021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rtlCol="0" anchor="ctr" anchorCtr="0" compatLnSpc="1">
            <a:prstTxWarp prst="textNoShape">
              <a:avLst/>
            </a:prstTxWarp>
            <a:sp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b="0" dirty="0" err="1">
                <a:solidFill>
                  <a:srgbClr val="000000"/>
                </a:solidFill>
                <a:effectLst/>
                <a:latin typeface="Consolas" panose="020B0609020204030204" pitchFamily="49" charset="0"/>
              </a:rPr>
              <a:t>StormEvents</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a:t>
            </a:r>
            <a:r>
              <a:rPr lang="en-US" sz="2000" dirty="0">
                <a:solidFill>
                  <a:srgbClr val="008000"/>
                </a:solidFill>
                <a:latin typeface="Consolas" panose="020B0609020204030204" pitchFamily="49" charset="0"/>
              </a:rPr>
              <a:t>no special chars</a:t>
            </a:r>
            <a:endParaRPr lang="en-US" sz="2000" b="0" dirty="0">
              <a:solidFill>
                <a:srgbClr val="000000"/>
              </a:solidFill>
              <a:effectLst/>
              <a:latin typeface="Consolas" panose="020B0609020204030204" pitchFamily="49" charset="0"/>
            </a:endParaRPr>
          </a:p>
          <a:p>
            <a:r>
              <a:rPr lang="en-US" sz="2000" dirty="0">
                <a:solidFill>
                  <a:srgbClr val="000000"/>
                </a:solidFill>
                <a:latin typeface="Consolas" panose="020B0609020204030204" pitchFamily="49" charset="0"/>
              </a:rPr>
              <a:t>[‘</a:t>
            </a:r>
            <a:r>
              <a:rPr lang="en-US" sz="2000" b="0" dirty="0">
                <a:solidFill>
                  <a:srgbClr val="000000"/>
                </a:solidFill>
                <a:effectLst/>
                <a:latin typeface="Consolas" panose="020B0609020204030204" pitchFamily="49" charset="0"/>
              </a:rPr>
              <a:t>Storm-Events’]  </a:t>
            </a:r>
            <a:r>
              <a:rPr lang="en-US" sz="2000" b="0" dirty="0">
                <a:solidFill>
                  <a:srgbClr val="008000"/>
                </a:solidFill>
                <a:effectLst/>
                <a:latin typeface="Consolas" panose="020B0609020204030204" pitchFamily="49" charset="0"/>
              </a:rPr>
              <a:t>//special chars must use [] and ‘’ or “” </a:t>
            </a:r>
            <a:endParaRPr lang="en-US" sz="2000" b="0" dirty="0">
              <a:solidFill>
                <a:srgbClr val="000000"/>
              </a:solidFill>
              <a:effectLst/>
              <a:latin typeface="Consolas" panose="020B0609020204030204" pitchFamily="49" charset="0"/>
            </a:endParaRPr>
          </a:p>
          <a:p>
            <a:r>
              <a:rPr lang="en-US" sz="2000" dirty="0">
                <a:solidFill>
                  <a:srgbClr val="000000"/>
                </a:solidFill>
                <a:latin typeface="Consolas" panose="020B0609020204030204" pitchFamily="49" charset="0"/>
              </a:rPr>
              <a:t>[“</a:t>
            </a:r>
            <a:r>
              <a:rPr lang="en-US" sz="2000" b="0" dirty="0">
                <a:solidFill>
                  <a:srgbClr val="000000"/>
                </a:solidFill>
                <a:effectLst/>
                <a:latin typeface="Consolas" panose="020B0609020204030204" pitchFamily="49" charset="0"/>
              </a:rPr>
              <a:t>where”]  </a:t>
            </a:r>
            <a:r>
              <a:rPr lang="en-US" sz="2000" b="0" dirty="0">
                <a:solidFill>
                  <a:srgbClr val="008000"/>
                </a:solidFill>
                <a:effectLst/>
                <a:latin typeface="Consolas" panose="020B0609020204030204" pitchFamily="49" charset="0"/>
              </a:rPr>
              <a:t>//language keywords must use [] and ‘’ or “” </a:t>
            </a:r>
            <a:endParaRPr lang="en-US" sz="2000" b="0" dirty="0">
              <a:solidFill>
                <a:srgbClr val="000000"/>
              </a:solidFill>
              <a:effectLst/>
              <a:latin typeface="Consolas" panose="020B0609020204030204" pitchFamily="49" charset="0"/>
            </a:endParaRPr>
          </a:p>
          <a:p>
            <a:pPr marL="0" indent="0" eaLnBrk="0" fontAlgn="base" hangingPunct="0">
              <a:lnSpc>
                <a:spcPct val="100000"/>
              </a:lnSpc>
              <a:spcBef>
                <a:spcPct val="0"/>
              </a:spcBef>
              <a:spcAft>
                <a:spcPct val="0"/>
              </a:spcAft>
              <a:buClrTx/>
              <a:buSzTx/>
              <a:buFontTx/>
              <a:buNone/>
            </a:pPr>
            <a:r>
              <a:rPr lang="en-US" altLang="en-US" sz="2000" dirty="0">
                <a:solidFill>
                  <a:srgbClr val="333333"/>
                </a:solidFill>
                <a:latin typeface="Consolas" panose="020B0609020204030204" pitchFamily="49" charset="0"/>
              </a:rPr>
              <a:t> </a:t>
            </a:r>
            <a:endParaRPr lang="en-US" altLang="en-US"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185780905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{2026BFB7-B5BE-4FBF-9795-581E69A8A026}tf56160789_win32</Template>
  <TotalTime>25130</TotalTime>
  <Words>6611</Words>
  <Application>Microsoft Office PowerPoint</Application>
  <PresentationFormat>Widescreen</PresentationFormat>
  <Paragraphs>825</Paragraphs>
  <Slides>64</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Arial Unicode MS</vt:lpstr>
      <vt:lpstr>Bookman Old Style</vt:lpstr>
      <vt:lpstr>Calibri</vt:lpstr>
      <vt:lpstr>Consolas</vt:lpstr>
      <vt:lpstr>Franklin Gothic Book</vt:lpstr>
      <vt:lpstr>Montserrat</vt:lpstr>
      <vt:lpstr>Segoe UI</vt:lpstr>
      <vt:lpstr>SFMono-Regular</vt:lpstr>
      <vt:lpstr>Ubuntu</vt:lpstr>
      <vt:lpstr>1_RetrospectVTI</vt:lpstr>
      <vt:lpstr>Kusto Query Language</vt:lpstr>
      <vt:lpstr>What is a scientist after all? It is a curious man looking through a keyhole, the keyhole of nature, trying to know what's going on</vt:lpstr>
      <vt:lpstr>Agenda</vt:lpstr>
      <vt:lpstr>Lesson 1 :   Introduction to Kusto Query Language </vt:lpstr>
      <vt:lpstr>What is Kusto query</vt:lpstr>
      <vt:lpstr>Kusto query usage</vt:lpstr>
      <vt:lpstr>Anatomy of Kusto query</vt:lpstr>
      <vt:lpstr>Entity types</vt:lpstr>
      <vt:lpstr>Entity names</vt:lpstr>
      <vt:lpstr>Kusto data types</vt:lpstr>
      <vt:lpstr>Dynamic type</vt:lpstr>
      <vt:lpstr>Anatomy of Kusto query</vt:lpstr>
      <vt:lpstr>Anatomy of Kusto query</vt:lpstr>
      <vt:lpstr>Playground</vt:lpstr>
      <vt:lpstr>PowerPoint Presentation</vt:lpstr>
      <vt:lpstr>Lesson 2 :   Essential elements  </vt:lpstr>
      <vt:lpstr>Count rows</vt:lpstr>
      <vt:lpstr> Show n rows: take operator</vt:lpstr>
      <vt:lpstr> Show distinct values: distinct operator</vt:lpstr>
      <vt:lpstr> Select a subset of columns: project</vt:lpstr>
      <vt:lpstr> Select a subset of columns: project</vt:lpstr>
      <vt:lpstr>Order results: sort, top</vt:lpstr>
      <vt:lpstr> Compute derived columns: extend</vt:lpstr>
      <vt:lpstr>Aggregate groups of rows: summarize</vt:lpstr>
      <vt:lpstr>Summarize: list of aggregate functions</vt:lpstr>
      <vt:lpstr>PowerPoint Presentation</vt:lpstr>
      <vt:lpstr> Summarize by scalar values</vt:lpstr>
      <vt:lpstr> Display a chart or table: render</vt:lpstr>
      <vt:lpstr> Display a chart or table: Timecharts</vt:lpstr>
      <vt:lpstr> render visualizations</vt:lpstr>
      <vt:lpstr>PowerPoint Presentation</vt:lpstr>
      <vt:lpstr>Lesson 3 :   Functions  </vt:lpstr>
      <vt:lpstr> KQL Functions</vt:lpstr>
      <vt:lpstr> Built-in KQL Functions</vt:lpstr>
      <vt:lpstr> Scalar KQL Functions</vt:lpstr>
      <vt:lpstr> String Functions</vt:lpstr>
      <vt:lpstr>Lesson 4 :   Parsing functions  </vt:lpstr>
      <vt:lpstr> split operator </vt:lpstr>
      <vt:lpstr> parse operator </vt:lpstr>
      <vt:lpstr> parse arguments</vt:lpstr>
      <vt:lpstr> todynamic and parse_json operator </vt:lpstr>
      <vt:lpstr> Parse_csv operator </vt:lpstr>
      <vt:lpstr>PowerPoint Presentation</vt:lpstr>
      <vt:lpstr> DATETIME/TIMESPAN Functions</vt:lpstr>
      <vt:lpstr>PowerPoint Presentation</vt:lpstr>
      <vt:lpstr> Conditional Functions</vt:lpstr>
      <vt:lpstr> Conversion Functions</vt:lpstr>
      <vt:lpstr> Metadata Functions</vt:lpstr>
      <vt:lpstr> Window Scalar Functions</vt:lpstr>
      <vt:lpstr>PowerPoint Presentation</vt:lpstr>
      <vt:lpstr> Mathematical Functions</vt:lpstr>
      <vt:lpstr> Mathematical Functions</vt:lpstr>
      <vt:lpstr>Lesson 5 :   Datasets  </vt:lpstr>
      <vt:lpstr> Datatable</vt:lpstr>
      <vt:lpstr> Join operator</vt:lpstr>
      <vt:lpstr> Join types</vt:lpstr>
      <vt:lpstr> Union operator</vt:lpstr>
      <vt:lpstr> Let statement </vt:lpstr>
      <vt:lpstr>PowerPoint Presentation</vt:lpstr>
      <vt:lpstr>Lesson 9 :   Advanced functions</vt:lpstr>
      <vt:lpstr> Pivot statement </vt:lpstr>
      <vt:lpstr> Basket statement </vt:lpstr>
      <vt:lpstr> Autocluster statement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Kusto Query Language</dc:title>
  <dc:creator>Petar Trbos</dc:creator>
  <cp:lastModifiedBy>Petar Trbos</cp:lastModifiedBy>
  <cp:revision>31</cp:revision>
  <dcterms:created xsi:type="dcterms:W3CDTF">2021-03-01T10:16:52Z</dcterms:created>
  <dcterms:modified xsi:type="dcterms:W3CDTF">2021-04-21T22:14:24Z</dcterms:modified>
</cp:coreProperties>
</file>